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 id="2147483727" r:id="rId2"/>
  </p:sldMasterIdLst>
  <p:notesMasterIdLst>
    <p:notesMasterId r:id="rId39"/>
  </p:notesMasterIdLst>
  <p:handoutMasterIdLst>
    <p:handoutMasterId r:id="rId40"/>
  </p:handoutMasterIdLst>
  <p:sldIdLst>
    <p:sldId id="324" r:id="rId3"/>
    <p:sldId id="351" r:id="rId4"/>
    <p:sldId id="352" r:id="rId5"/>
    <p:sldId id="354" r:id="rId6"/>
    <p:sldId id="355" r:id="rId7"/>
    <p:sldId id="356" r:id="rId8"/>
    <p:sldId id="357" r:id="rId9"/>
    <p:sldId id="358" r:id="rId10"/>
    <p:sldId id="359" r:id="rId11"/>
    <p:sldId id="360" r:id="rId12"/>
    <p:sldId id="361" r:id="rId13"/>
    <p:sldId id="362" r:id="rId14"/>
    <p:sldId id="363" r:id="rId15"/>
    <p:sldId id="364" r:id="rId16"/>
    <p:sldId id="365" r:id="rId17"/>
    <p:sldId id="366" r:id="rId18"/>
    <p:sldId id="367" r:id="rId19"/>
    <p:sldId id="368" r:id="rId20"/>
    <p:sldId id="369" r:id="rId21"/>
    <p:sldId id="370" r:id="rId22"/>
    <p:sldId id="371" r:id="rId23"/>
    <p:sldId id="372" r:id="rId24"/>
    <p:sldId id="373" r:id="rId25"/>
    <p:sldId id="374" r:id="rId26"/>
    <p:sldId id="375" r:id="rId27"/>
    <p:sldId id="376" r:id="rId28"/>
    <p:sldId id="377" r:id="rId29"/>
    <p:sldId id="378" r:id="rId30"/>
    <p:sldId id="380" r:id="rId31"/>
    <p:sldId id="379" r:id="rId32"/>
    <p:sldId id="381" r:id="rId33"/>
    <p:sldId id="382" r:id="rId34"/>
    <p:sldId id="383" r:id="rId35"/>
    <p:sldId id="384" r:id="rId36"/>
    <p:sldId id="353" r:id="rId37"/>
    <p:sldId id="348" r:id="rId38"/>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92AA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3979" autoAdjust="0"/>
  </p:normalViewPr>
  <p:slideViewPr>
    <p:cSldViewPr>
      <p:cViewPr varScale="1">
        <p:scale>
          <a:sx n="61" d="100"/>
          <a:sy n="61" d="100"/>
        </p:scale>
        <p:origin x="760" y="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4" d="100"/>
          <a:sy n="54" d="100"/>
        </p:scale>
        <p:origin x="2796"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25A1F-1CDC-4074-893A-5899111F5ABD}" type="datetimeFigureOut">
              <a:rPr lang="id-ID" smtClean="0"/>
              <a:t>05/03/2019</a:t>
            </a:fld>
            <a:endParaRPr lang="id-ID"/>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1E874E-D680-4190-B4F6-A9A7BE5D0CAF}" type="slidenum">
              <a:rPr lang="id-ID" smtClean="0"/>
              <a:t>‹#›</a:t>
            </a:fld>
            <a:endParaRPr lang="id-ID"/>
          </a:p>
        </p:txBody>
      </p:sp>
    </p:spTree>
    <p:extLst>
      <p:ext uri="{BB962C8B-B14F-4D97-AF65-F5344CB8AC3E}">
        <p14:creationId xmlns:p14="http://schemas.microsoft.com/office/powerpoint/2010/main" val="716150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9DCB56-DE58-4F64-B9CF-BA8F1134BDC6}" type="datetimeFigureOut">
              <a:rPr lang="id-ID" smtClean="0"/>
              <a:pPr/>
              <a:t>05/03/2019</a:t>
            </a:fld>
            <a:endParaRPr lang="id-ID"/>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351D7-7B69-40B9-8EEA-B4FEF26EED31}" type="slidenum">
              <a:rPr lang="id-ID" smtClean="0"/>
              <a:pPr/>
              <a:t>‹#›</a:t>
            </a:fld>
            <a:endParaRPr lang="id-ID"/>
          </a:p>
        </p:txBody>
      </p:sp>
    </p:spTree>
    <p:extLst>
      <p:ext uri="{BB962C8B-B14F-4D97-AF65-F5344CB8AC3E}">
        <p14:creationId xmlns:p14="http://schemas.microsoft.com/office/powerpoint/2010/main" val="395426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2.bin"/><Relationship Id="rId7"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oleObject" Target="../embeddings/oleObject3.bin"/><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solidFill>
        <a:effectLst/>
      </p:bgPr>
    </p:bg>
    <p:spTree>
      <p:nvGrpSpPr>
        <p:cNvPr id="1" name=""/>
        <p:cNvGrpSpPr/>
        <p:nvPr/>
      </p:nvGrpSpPr>
      <p:grpSpPr>
        <a:xfrm>
          <a:off x="0" y="0"/>
          <a:ext cx="0" cy="0"/>
          <a:chOff x="0" y="0"/>
          <a:chExt cx="0" cy="0"/>
        </a:xfrm>
      </p:grpSpPr>
      <p:sp>
        <p:nvSpPr>
          <p:cNvPr id="3138" name="Rectangle 66"/>
          <p:cNvSpPr>
            <a:spLocks noChangeArrowheads="1"/>
          </p:cNvSpPr>
          <p:nvPr/>
        </p:nvSpPr>
        <p:spPr bwMode="gray">
          <a:xfrm>
            <a:off x="3048000" y="3124200"/>
            <a:ext cx="9144000" cy="609600"/>
          </a:xfrm>
          <a:prstGeom prst="rect">
            <a:avLst/>
          </a:prstGeom>
          <a:solidFill>
            <a:schemeClr val="tx1"/>
          </a:solidFill>
          <a:ln w="9525">
            <a:noFill/>
            <a:miter lim="800000"/>
            <a:headEnd/>
            <a:tailEnd/>
          </a:ln>
          <a:effectLst/>
        </p:spPr>
        <p:txBody>
          <a:bodyPr wrap="none" anchor="ctr"/>
          <a:lstStyle/>
          <a:p>
            <a:endParaRPr lang="id-ID"/>
          </a:p>
        </p:txBody>
      </p:sp>
      <p:sp>
        <p:nvSpPr>
          <p:cNvPr id="3139" name="Rectangle 67"/>
          <p:cNvSpPr>
            <a:spLocks noChangeArrowheads="1"/>
          </p:cNvSpPr>
          <p:nvPr/>
        </p:nvSpPr>
        <p:spPr bwMode="gray">
          <a:xfrm>
            <a:off x="0" y="3124200"/>
            <a:ext cx="12192000" cy="152400"/>
          </a:xfrm>
          <a:prstGeom prst="rect">
            <a:avLst/>
          </a:prstGeom>
          <a:solidFill>
            <a:schemeClr val="tx1"/>
          </a:solidFill>
          <a:ln w="9525">
            <a:noFill/>
            <a:miter lim="800000"/>
            <a:headEnd/>
            <a:tailEnd/>
          </a:ln>
          <a:effectLst/>
        </p:spPr>
        <p:txBody>
          <a:bodyPr wrap="none" anchor="ctr"/>
          <a:lstStyle/>
          <a:p>
            <a:endParaRPr lang="id-ID"/>
          </a:p>
        </p:txBody>
      </p:sp>
      <p:graphicFrame>
        <p:nvGraphicFramePr>
          <p:cNvPr id="3140" name="Object 68"/>
          <p:cNvGraphicFramePr>
            <a:graphicFrameLocks noChangeAspect="1"/>
          </p:cNvGraphicFramePr>
          <p:nvPr/>
        </p:nvGraphicFramePr>
        <p:xfrm>
          <a:off x="6187017" y="-9525"/>
          <a:ext cx="2954867" cy="3133725"/>
        </p:xfrm>
        <a:graphic>
          <a:graphicData uri="http://schemas.openxmlformats.org/presentationml/2006/ole">
            <mc:AlternateContent xmlns:mc="http://schemas.openxmlformats.org/markup-compatibility/2006">
              <mc:Choice xmlns:v="urn:schemas-microsoft-com:vml" Requires="v">
                <p:oleObj spid="_x0000_s3879" name="Image" r:id="rId3" imgW="4330159" imgH="6146032" progId="">
                  <p:embed/>
                </p:oleObj>
              </mc:Choice>
              <mc:Fallback>
                <p:oleObj name="Image" r:id="rId3" imgW="4330159" imgH="6146032" progId="">
                  <p:embed/>
                  <p:pic>
                    <p:nvPicPr>
                      <p:cNvPr id="0" name="Picture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7017" y="-9525"/>
                        <a:ext cx="2954867"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41" name="Object 69"/>
          <p:cNvGraphicFramePr>
            <a:graphicFrameLocks noChangeAspect="1"/>
          </p:cNvGraphicFramePr>
          <p:nvPr/>
        </p:nvGraphicFramePr>
        <p:xfrm>
          <a:off x="3048000" y="0"/>
          <a:ext cx="3058584" cy="3136900"/>
        </p:xfrm>
        <a:graphic>
          <a:graphicData uri="http://schemas.openxmlformats.org/presentationml/2006/ole">
            <mc:AlternateContent xmlns:mc="http://schemas.openxmlformats.org/markup-compatibility/2006">
              <mc:Choice xmlns:v="urn:schemas-microsoft-com:vml" Requires="v">
                <p:oleObj spid="_x0000_s3880" name="Image" r:id="rId5" imgW="2526984" imgH="3428571" progId="">
                  <p:embed/>
                </p:oleObj>
              </mc:Choice>
              <mc:Fallback>
                <p:oleObj name="Image" r:id="rId5" imgW="2526984" imgH="3428571" progId="">
                  <p:embed/>
                  <p:pic>
                    <p:nvPicPr>
                      <p:cNvPr id="0" name="Picture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0"/>
                        <a:ext cx="3058584" cy="313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42" name="Picture 70"/>
          <p:cNvPicPr>
            <a:picLocks noChangeAspect="1" noChangeArrowheads="1"/>
          </p:cNvPicPr>
          <p:nvPr/>
        </p:nvPicPr>
        <p:blipFill>
          <a:blip r:embed="rId7"/>
          <a:srcRect/>
          <a:stretch>
            <a:fillRect/>
          </a:stretch>
        </p:blipFill>
        <p:spPr bwMode="auto">
          <a:xfrm>
            <a:off x="9211733" y="1"/>
            <a:ext cx="2980267" cy="3127375"/>
          </a:xfrm>
          <a:prstGeom prst="rect">
            <a:avLst/>
          </a:prstGeom>
          <a:noFill/>
        </p:spPr>
      </p:pic>
      <p:sp>
        <p:nvSpPr>
          <p:cNvPr id="3074" name="Rectangle 2"/>
          <p:cNvSpPr>
            <a:spLocks noGrp="1" noChangeArrowheads="1"/>
          </p:cNvSpPr>
          <p:nvPr>
            <p:ph type="ctrTitle"/>
          </p:nvPr>
        </p:nvSpPr>
        <p:spPr>
          <a:xfrm>
            <a:off x="3251201" y="3048000"/>
            <a:ext cx="8834967" cy="762000"/>
          </a:xfrm>
        </p:spPr>
        <p:txBody>
          <a:bodyPr/>
          <a:lstStyle>
            <a:lvl1pPr>
              <a:defRPr baseline="0"/>
            </a:lvl1pPr>
          </a:lstStyle>
          <a:p>
            <a:endParaRPr lang="en-AU" dirty="0"/>
          </a:p>
        </p:txBody>
      </p:sp>
      <p:sp>
        <p:nvSpPr>
          <p:cNvPr id="3075" name="Rectangle 3"/>
          <p:cNvSpPr>
            <a:spLocks noGrp="1" noChangeArrowheads="1"/>
          </p:cNvSpPr>
          <p:nvPr>
            <p:ph type="subTitle" idx="1"/>
          </p:nvPr>
        </p:nvSpPr>
        <p:spPr>
          <a:xfrm>
            <a:off x="1117600" y="5257800"/>
            <a:ext cx="10363200" cy="533400"/>
          </a:xfrm>
        </p:spPr>
        <p:txBody>
          <a:bodyPr/>
          <a:lstStyle>
            <a:lvl1pPr marL="0" indent="0" algn="ctr">
              <a:buFont typeface="Wingdings" pitchFamily="2" charset="2"/>
              <a:buNone/>
              <a:defRPr sz="2000" b="0" baseline="0">
                <a:solidFill>
                  <a:schemeClr val="tx1"/>
                </a:solidFill>
              </a:defRPr>
            </a:lvl1pPr>
          </a:lstStyle>
          <a:p>
            <a:endParaRPr lang="en-AU" dirty="0"/>
          </a:p>
        </p:txBody>
      </p:sp>
      <p:pic>
        <p:nvPicPr>
          <p:cNvPr id="3586" name="Picture 514" descr="http://www.liputan1.com/wp-content/uploads/2016/02/Universitas-BudiLuhur.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27054" y="588464"/>
            <a:ext cx="2840513" cy="18034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31838"/>
            <a:ext cx="2794000" cy="5592762"/>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609600" y="731838"/>
            <a:ext cx="8178800" cy="5592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31838"/>
            <a:ext cx="10871200" cy="563562"/>
          </a:xfrm>
        </p:spPr>
        <p:txBody>
          <a:bodyPr/>
          <a:lstStyle/>
          <a:p>
            <a:r>
              <a:rPr lang="en-US" smtClean="0"/>
              <a:t>Click to edit Master title style</a:t>
            </a:r>
            <a:endParaRPr lang="id-ID"/>
          </a:p>
        </p:txBody>
      </p:sp>
      <p:sp>
        <p:nvSpPr>
          <p:cNvPr id="3" name="Table Placeholder 2"/>
          <p:cNvSpPr>
            <a:spLocks noGrp="1"/>
          </p:cNvSpPr>
          <p:nvPr>
            <p:ph type="tbl" idx="1"/>
          </p:nvPr>
        </p:nvSpPr>
        <p:spPr>
          <a:xfrm>
            <a:off x="609600" y="1371600"/>
            <a:ext cx="10972800" cy="4953000"/>
          </a:xfrm>
        </p:spPr>
        <p:txBody>
          <a:bodyPr/>
          <a:lstStyle/>
          <a:p>
            <a:r>
              <a:rPr lang="en-US" smtClean="0"/>
              <a:t>Click icon to add table</a:t>
            </a:r>
            <a:endParaRPr lang="id-ID"/>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rot="10800000" flipH="1">
            <a:off x="0" y="2248000"/>
            <a:ext cx="12192000" cy="4610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 name="Google Shape;20;p4"/>
          <p:cNvSpPr/>
          <p:nvPr/>
        </p:nvSpPr>
        <p:spPr>
          <a:xfrm>
            <a:off x="0" y="2248000"/>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629200" y="984967"/>
            <a:ext cx="10962800" cy="10236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629200" y="2558767"/>
            <a:ext cx="10962800" cy="36136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2231872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3/5/2019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57377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3/5/2019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39488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3/5/2019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73144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3/5/2019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516637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3/5/2019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82483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3/5/2019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112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lvl1pPr>
              <a:defRPr b="0">
                <a:latin typeface="+mj-lt"/>
              </a:defRPr>
            </a:lvl1pPr>
            <a:lvl2pPr>
              <a:defRPr b="0">
                <a:latin typeface="+mj-lt"/>
              </a:defRPr>
            </a:lvl2pPr>
            <a:lvl3pPr>
              <a:defRPr b="0">
                <a:latin typeface="+mj-lt"/>
              </a:defRPr>
            </a:lvl3pPr>
            <a:lvl4pPr>
              <a:defRPr b="0">
                <a:latin typeface="+mj-lt"/>
              </a:defRPr>
            </a:lvl4pPr>
            <a:lvl5pPr>
              <a:defRPr b="0">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3/5/2019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404033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3/5/2019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5320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3/5/2019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8014233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3/5/2019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59289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3/5/2019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9881574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4402801" y="2125896"/>
            <a:ext cx="3536515" cy="2133600"/>
          </a:xfrm>
          <a:prstGeom prst="rect">
            <a:avLst/>
          </a:pr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8194640" y="2125896"/>
            <a:ext cx="3536515" cy="2133600"/>
          </a:xfrm>
          <a:prstGeom prst="rect">
            <a:avLst/>
          </a:prstGeom>
        </p:spPr>
      </p:pic>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629089" y="2125896"/>
            <a:ext cx="3536515" cy="2133600"/>
          </a:xfrm>
          <a:prstGeom prst="rect">
            <a:avLst/>
          </a:prstGeom>
        </p:spPr>
      </p:pic>
      <p:sp>
        <p:nvSpPr>
          <p:cNvPr id="10" name="Picture Placeholder 9"/>
          <p:cNvSpPr>
            <a:spLocks noGrp="1"/>
          </p:cNvSpPr>
          <p:nvPr>
            <p:ph type="pic" sz="quarter" idx="10"/>
          </p:nvPr>
        </p:nvSpPr>
        <p:spPr>
          <a:xfrm>
            <a:off x="1143000" y="2359696"/>
            <a:ext cx="2454442" cy="1555750"/>
          </a:xfrm>
        </p:spPr>
        <p:txBody>
          <a:bodyPr/>
          <a:lstStyle/>
          <a:p>
            <a:endParaRPr lang="en-US" dirty="0"/>
          </a:p>
        </p:txBody>
      </p:sp>
      <p:sp>
        <p:nvSpPr>
          <p:cNvPr id="11" name="Picture Placeholder 9"/>
          <p:cNvSpPr>
            <a:spLocks noGrp="1"/>
          </p:cNvSpPr>
          <p:nvPr>
            <p:ph type="pic" sz="quarter" idx="11"/>
          </p:nvPr>
        </p:nvSpPr>
        <p:spPr>
          <a:xfrm>
            <a:off x="4920524" y="2359696"/>
            <a:ext cx="2454833" cy="1555750"/>
          </a:xfrm>
        </p:spPr>
        <p:txBody>
          <a:bodyPr/>
          <a:lstStyle/>
          <a:p>
            <a:endParaRPr lang="en-US" dirty="0"/>
          </a:p>
        </p:txBody>
      </p:sp>
      <p:sp>
        <p:nvSpPr>
          <p:cNvPr id="12" name="Picture Placeholder 9"/>
          <p:cNvSpPr>
            <a:spLocks noGrp="1"/>
          </p:cNvSpPr>
          <p:nvPr>
            <p:ph type="pic" sz="quarter" idx="12"/>
          </p:nvPr>
        </p:nvSpPr>
        <p:spPr>
          <a:xfrm>
            <a:off x="8698833" y="2359696"/>
            <a:ext cx="2457780" cy="1555750"/>
          </a:xfrm>
        </p:spPr>
        <p:txBody>
          <a:bodyPr/>
          <a:lstStyle/>
          <a:p>
            <a:endParaRPr lang="en-US" dirty="0"/>
          </a:p>
        </p:txBody>
      </p:sp>
      <p:sp>
        <p:nvSpPr>
          <p:cNvPr id="9" name="Text Placeholder 24"/>
          <p:cNvSpPr>
            <a:spLocks noGrp="1"/>
          </p:cNvSpPr>
          <p:nvPr>
            <p:ph type="body" sz="quarter" idx="13"/>
          </p:nvPr>
        </p:nvSpPr>
        <p:spPr>
          <a:xfrm>
            <a:off x="40210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3" name="Text Placeholder 24"/>
          <p:cNvSpPr>
            <a:spLocks noGrp="1"/>
          </p:cNvSpPr>
          <p:nvPr>
            <p:ph type="body" sz="quarter" idx="14"/>
          </p:nvPr>
        </p:nvSpPr>
        <p:spPr>
          <a:xfrm>
            <a:off x="4334904"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4" name="Text Placeholder 24"/>
          <p:cNvSpPr>
            <a:spLocks noGrp="1"/>
          </p:cNvSpPr>
          <p:nvPr>
            <p:ph type="body" sz="quarter" idx="15"/>
          </p:nvPr>
        </p:nvSpPr>
        <p:spPr>
          <a:xfrm>
            <a:off x="826769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5" name="Text Placeholder 24"/>
          <p:cNvSpPr>
            <a:spLocks noGrp="1"/>
          </p:cNvSpPr>
          <p:nvPr>
            <p:ph type="body" sz="quarter" idx="16"/>
          </p:nvPr>
        </p:nvSpPr>
        <p:spPr>
          <a:xfrm>
            <a:off x="402109" y="911804"/>
            <a:ext cx="11489209" cy="952500"/>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67154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nodePh="1">
                                  <p:stCondLst>
                                    <p:cond delay="0"/>
                                  </p:stCondLst>
                                  <p:endCondLst>
                                    <p:cond evt="begin" delay="0">
                                      <p:tn val="16"/>
                                    </p:cond>
                                  </p:end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nodePh="1">
                                  <p:stCondLst>
                                    <p:cond delay="0"/>
                                  </p:stCondLst>
                                  <p:endCondLst>
                                    <p:cond evt="begin" delay="0">
                                      <p:tn val="32"/>
                                    </p:cond>
                                  </p:end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1000"/>
                            </p:stCondLst>
                            <p:childTnLst>
                              <p:par>
                                <p:cTn id="37" presetID="2" presetClass="entr" presetSubtype="4"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childTnLst>
                          </p:cTn>
                        </p:par>
                        <p:par>
                          <p:cTn id="52" fill="hold">
                            <p:stCondLst>
                              <p:cond delay="1000"/>
                            </p:stCondLst>
                            <p:childTnLst>
                              <p:par>
                                <p:cTn id="53" presetID="2" presetClass="entr" presetSubtype="4" fill="hold" grpId="0" nodeType="after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anim calcmode="lin" valueType="num">
                                      <p:cBhvr additive="base">
                                        <p:cTn id="5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build="p">
        <p:tmplLst>
          <p:tmpl lvl="1">
            <p:tnLst>
              <p:par>
                <p:cTn presetID="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build="p">
        <p:tmplLst>
          <p:tmpl lvl="1">
            <p:tnLst>
              <p:par>
                <p:cTn presetID="2" presetClass="entr" presetSubtype="4"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1"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10" name="Title 1"/>
          <p:cNvSpPr>
            <a:spLocks noGrp="1"/>
          </p:cNvSpPr>
          <p:nvPr>
            <p:ph type="title"/>
          </p:nvPr>
        </p:nvSpPr>
        <p:spPr>
          <a:xfrm>
            <a:off x="605019" y="710112"/>
            <a:ext cx="7394446" cy="522714"/>
          </a:xfrm>
          <a:prstGeom prst="rect">
            <a:avLst/>
          </a:prstGeom>
        </p:spPr>
        <p:txBody>
          <a:bodyPr anchor="ctr">
            <a:noAutofit/>
          </a:bodyPr>
          <a:lstStyle>
            <a:lvl1pPr marL="0" algn="l" defTabSz="914400" rtl="0" eaLnBrk="1" latinLnBrk="0" hangingPunct="1">
              <a:lnSpc>
                <a:spcPct val="90000"/>
              </a:lnSpc>
              <a:spcBef>
                <a:spcPct val="0"/>
              </a:spcBef>
              <a:buNone/>
              <a:defRPr lang="en-US" sz="4800" kern="1200" dirty="0">
                <a:solidFill>
                  <a:srgbClr val="323E4A"/>
                </a:solidFill>
                <a:latin typeface="Bebas Neue" charset="0"/>
                <a:ea typeface="ＭＳ Ｐゴシック" charset="0"/>
                <a:cs typeface="Bebas Neue" charset="0"/>
              </a:defRPr>
            </a:lvl1pPr>
          </a:lstStyle>
          <a:p>
            <a:endParaRPr lang="en-US" dirty="0"/>
          </a:p>
        </p:txBody>
      </p:sp>
      <p:sp>
        <p:nvSpPr>
          <p:cNvPr id="12" name="Text Placeholder 6"/>
          <p:cNvSpPr>
            <a:spLocks noGrp="1"/>
          </p:cNvSpPr>
          <p:nvPr>
            <p:ph type="body" sz="quarter" idx="10" hasCustomPrompt="1"/>
          </p:nvPr>
        </p:nvSpPr>
        <p:spPr>
          <a:xfrm>
            <a:off x="601859" y="1272452"/>
            <a:ext cx="7423509" cy="228598"/>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600" indent="0" algn="l">
              <a:buNone/>
              <a:defRPr>
                <a:solidFill>
                  <a:schemeClr val="bg1">
                    <a:lumMod val="50000"/>
                  </a:schemeClr>
                </a:solidFill>
              </a:defRPr>
            </a:lvl5pPr>
            <a:lvl6pPr marL="1714500" indent="0">
              <a:buNone/>
              <a:defRPr/>
            </a:lvl6pPr>
            <a:lvl7pPr marL="2057400" indent="0">
              <a:buNone/>
              <a:defRPr/>
            </a:lvl7pPr>
            <a:lvl8pPr marL="2400300" indent="0">
              <a:buNone/>
              <a:defRPr/>
            </a:lvl8pPr>
            <a:lvl9pPr marL="2743200" indent="0">
              <a:buNone/>
              <a:defRPr/>
            </a:lvl9pPr>
          </a:lstStyle>
          <a:p>
            <a:pPr marL="0" lvl="0" indent="0" algn="l" defTabSz="685800" rtl="0" eaLnBrk="1" latinLnBrk="0" hangingPunct="1">
              <a:lnSpc>
                <a:spcPct val="70000"/>
              </a:lnSpc>
              <a:spcBef>
                <a:spcPts val="750"/>
              </a:spcBef>
              <a:buFont typeface="Arial" panose="020B0604020202020204" pitchFamily="34" charset="0"/>
              <a:buNone/>
            </a:pPr>
            <a:r>
              <a:rPr lang="en-US" dirty="0" smtClean="0"/>
              <a:t>Click to edit Master text styles level</a:t>
            </a:r>
            <a:endParaRPr lang="en-US" dirty="0"/>
          </a:p>
        </p:txBody>
      </p:sp>
      <p:sp>
        <p:nvSpPr>
          <p:cNvPr id="13" name="Text Placeholder 6"/>
          <p:cNvSpPr>
            <a:spLocks noGrp="1"/>
          </p:cNvSpPr>
          <p:nvPr>
            <p:ph type="body" sz="quarter" idx="11" hasCustomPrompt="1"/>
          </p:nvPr>
        </p:nvSpPr>
        <p:spPr>
          <a:xfrm>
            <a:off x="605019" y="397559"/>
            <a:ext cx="7394446" cy="249052"/>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rgbClr val="EC1F3A"/>
                </a:solidFill>
                <a:latin typeface="Lato" panose="020F0502020204030203" pitchFamily="34" charset="0"/>
                <a:ea typeface="Lato" panose="020F0502020204030203" pitchFamily="34" charset="0"/>
                <a:cs typeface="Lato" panose="020F0502020204030203" pitchFamily="34" charset="0"/>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600" indent="0" algn="l">
              <a:buNone/>
              <a:defRPr>
                <a:solidFill>
                  <a:schemeClr val="bg1">
                    <a:lumMod val="50000"/>
                  </a:schemeClr>
                </a:solidFill>
              </a:defRPr>
            </a:lvl5pPr>
            <a:lvl6pPr marL="1714500" indent="0">
              <a:buNone/>
              <a:defRPr/>
            </a:lvl6pPr>
            <a:lvl7pPr marL="2057400" indent="0">
              <a:buNone/>
              <a:defRPr/>
            </a:lvl7pPr>
            <a:lvl8pPr marL="2400300" indent="0">
              <a:buNone/>
              <a:defRPr/>
            </a:lvl8pPr>
            <a:lvl9pPr marL="2743200" indent="0">
              <a:buNone/>
              <a:defRPr/>
            </a:lvl9pPr>
          </a:lstStyle>
          <a:p>
            <a:pPr marL="0" lvl="0" indent="0" algn="l" defTabSz="685800" rtl="0" eaLnBrk="1" latinLnBrk="0" hangingPunct="1">
              <a:lnSpc>
                <a:spcPct val="70000"/>
              </a:lnSpc>
              <a:spcBef>
                <a:spcPts val="750"/>
              </a:spcBef>
              <a:buFont typeface="Arial" panose="020B0604020202020204" pitchFamily="34" charset="0"/>
              <a:buNone/>
            </a:pPr>
            <a:r>
              <a:rPr lang="en-US" dirty="0" smtClean="0"/>
              <a:t>Click to edit Master text styles level</a:t>
            </a:r>
            <a:endParaRPr lang="en-US" dirty="0"/>
          </a:p>
        </p:txBody>
      </p:sp>
    </p:spTree>
    <p:extLst>
      <p:ext uri="{BB962C8B-B14F-4D97-AF65-F5344CB8AC3E}">
        <p14:creationId xmlns:p14="http://schemas.microsoft.com/office/powerpoint/2010/main" val="35206183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609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97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id-ID"/>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16"/>
          <a:stretch>
            <a:fillRect/>
          </a:stretch>
        </p:blipFill>
        <p:spPr>
          <a:xfrm>
            <a:off x="859553" y="-1"/>
            <a:ext cx="2892435" cy="731839"/>
          </a:xfrm>
          <a:prstGeom prst="rect">
            <a:avLst/>
          </a:prstGeom>
        </p:spPr>
      </p:pic>
      <p:grpSp>
        <p:nvGrpSpPr>
          <p:cNvPr id="1092" name="Group 68"/>
          <p:cNvGrpSpPr>
            <a:grpSpLocks/>
          </p:cNvGrpSpPr>
          <p:nvPr/>
        </p:nvGrpSpPr>
        <p:grpSpPr bwMode="auto">
          <a:xfrm>
            <a:off x="0" y="685800"/>
            <a:ext cx="12192000" cy="609600"/>
            <a:chOff x="0" y="432"/>
            <a:chExt cx="5760" cy="384"/>
          </a:xfrm>
        </p:grpSpPr>
        <p:sp>
          <p:nvSpPr>
            <p:cNvPr id="1093" name="Rectangle 69"/>
            <p:cNvSpPr>
              <a:spLocks noChangeArrowheads="1"/>
            </p:cNvSpPr>
            <p:nvPr userDrawn="1"/>
          </p:nvSpPr>
          <p:spPr bwMode="gray">
            <a:xfrm>
              <a:off x="0" y="432"/>
              <a:ext cx="5760" cy="96"/>
            </a:xfrm>
            <a:prstGeom prst="rect">
              <a:avLst/>
            </a:prstGeom>
            <a:solidFill>
              <a:schemeClr val="tx1"/>
            </a:solidFill>
            <a:ln w="9525">
              <a:noFill/>
              <a:miter lim="800000"/>
              <a:headEnd/>
              <a:tailEnd/>
            </a:ln>
            <a:effectLst/>
          </p:spPr>
          <p:txBody>
            <a:bodyPr wrap="none" anchor="ctr"/>
            <a:lstStyle/>
            <a:p>
              <a:endParaRPr lang="id-ID"/>
            </a:p>
          </p:txBody>
        </p:sp>
        <p:sp>
          <p:nvSpPr>
            <p:cNvPr id="1094" name="Rectangle 70"/>
            <p:cNvSpPr>
              <a:spLocks noChangeArrowheads="1"/>
            </p:cNvSpPr>
            <p:nvPr userDrawn="1"/>
          </p:nvSpPr>
          <p:spPr bwMode="gray">
            <a:xfrm>
              <a:off x="362" y="432"/>
              <a:ext cx="5398" cy="384"/>
            </a:xfrm>
            <a:prstGeom prst="rect">
              <a:avLst/>
            </a:prstGeom>
            <a:solidFill>
              <a:schemeClr val="tx1"/>
            </a:solidFill>
            <a:ln w="9525">
              <a:noFill/>
              <a:miter lim="800000"/>
              <a:headEnd/>
              <a:tailEnd/>
            </a:ln>
            <a:effectLst/>
          </p:spPr>
          <p:txBody>
            <a:bodyPr wrap="none" anchor="ctr"/>
            <a:lstStyle/>
            <a:p>
              <a:endParaRPr lang="id-ID"/>
            </a:p>
          </p:txBody>
        </p:sp>
      </p:grpSp>
      <p:graphicFrame>
        <p:nvGraphicFramePr>
          <p:cNvPr id="1095" name="Object 71"/>
          <p:cNvGraphicFramePr>
            <a:graphicFrameLocks noChangeAspect="1"/>
          </p:cNvGraphicFramePr>
          <p:nvPr>
            <p:extLst>
              <p:ext uri="{D42A27DB-BD31-4B8C-83A1-F6EECF244321}">
                <p14:modId xmlns:p14="http://schemas.microsoft.com/office/powerpoint/2010/main" val="2717547933"/>
              </p:ext>
            </p:extLst>
          </p:nvPr>
        </p:nvGraphicFramePr>
        <p:xfrm>
          <a:off x="3791744" y="0"/>
          <a:ext cx="2743200" cy="685800"/>
        </p:xfrm>
        <a:graphic>
          <a:graphicData uri="http://schemas.openxmlformats.org/presentationml/2006/ole">
            <mc:AlternateContent xmlns:mc="http://schemas.openxmlformats.org/markup-compatibility/2006">
              <mc:Choice xmlns:v="urn:schemas-microsoft-com:vml" Requires="v">
                <p:oleObj spid="_x0000_s1466" name="Image" r:id="rId17" imgW="4330159" imgH="6146032" progId="">
                  <p:embed/>
                </p:oleObj>
              </mc:Choice>
              <mc:Fallback>
                <p:oleObj name="Image" r:id="rId17" imgW="4330159" imgH="6146032" progId="">
                  <p:embed/>
                  <p:pic>
                    <p:nvPicPr>
                      <p:cNvPr id="0" name="Picture 71"/>
                      <p:cNvPicPr>
                        <a:picLocks noChangeAspect="1" noChangeArrowheads="1"/>
                      </p:cNvPicPr>
                      <p:nvPr/>
                    </p:nvPicPr>
                    <p:blipFill>
                      <a:blip r:embed="rId18">
                        <a:extLst>
                          <a:ext uri="{28A0092B-C50C-407E-A947-70E740481C1C}">
                            <a14:useLocalDpi xmlns:a14="http://schemas.microsoft.com/office/drawing/2010/main" val="0"/>
                          </a:ext>
                        </a:extLst>
                      </a:blip>
                      <a:srcRect t="29179" b="45369"/>
                      <a:stretch>
                        <a:fillRect/>
                      </a:stretch>
                    </p:blipFill>
                    <p:spPr bwMode="auto">
                      <a:xfrm>
                        <a:off x="3791744" y="0"/>
                        <a:ext cx="2743200" cy="685800"/>
                      </a:xfrm>
                      <a:prstGeom prst="rect">
                        <a:avLst/>
                      </a:prstGeom>
                      <a:noFill/>
                      <a:ln>
                        <a:noFill/>
                      </a:ln>
                      <a:effectLst/>
                      <a:extLst>
                        <a:ext uri="{909E8E84-426E-40DD-AFC4-6F175D3DCCD1}">
                          <a14:hiddenFill xmlns:a14="http://schemas.microsoft.com/office/drawing/2010/main">
                            <a:solidFill>
                              <a:srgbClr val="77B7E7"/>
                            </a:solidFill>
                          </a14:hiddenFill>
                        </a:ext>
                        <a:ext uri="{91240B29-F687-4F45-9708-019B960494DF}">
                          <a14:hiddenLine xmlns:a14="http://schemas.microsoft.com/office/drawing/2010/main" w="9525">
                            <a:solidFill>
                              <a:srgbClr val="17347D"/>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pic>
        <p:nvPicPr>
          <p:cNvPr id="1096" name="Picture 72"/>
          <p:cNvPicPr>
            <a:picLocks noChangeAspect="1" noChangeArrowheads="1"/>
          </p:cNvPicPr>
          <p:nvPr/>
        </p:nvPicPr>
        <p:blipFill>
          <a:blip r:embed="rId19"/>
          <a:srcRect/>
          <a:stretch>
            <a:fillRect/>
          </a:stretch>
        </p:blipFill>
        <p:spPr bwMode="auto">
          <a:xfrm>
            <a:off x="6572251" y="-9525"/>
            <a:ext cx="2781300" cy="708025"/>
          </a:xfrm>
          <a:prstGeom prst="rect">
            <a:avLst/>
          </a:prstGeom>
          <a:noFill/>
        </p:spPr>
      </p:pic>
      <p:sp>
        <p:nvSpPr>
          <p:cNvPr id="1027" name="Rectangle 3"/>
          <p:cNvSpPr>
            <a:spLocks noGrp="1" noChangeArrowheads="1"/>
          </p:cNvSpPr>
          <p:nvPr>
            <p:ph type="body" idx="1"/>
          </p:nvPr>
        </p:nvSpPr>
        <p:spPr bwMode="auto">
          <a:xfrm>
            <a:off x="609600" y="1371600"/>
            <a:ext cx="109728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smtClean="0"/>
          </a:p>
        </p:txBody>
      </p:sp>
      <p:sp>
        <p:nvSpPr>
          <p:cNvPr id="1026" name="Rectangle 2"/>
          <p:cNvSpPr>
            <a:spLocks noGrp="1" noChangeArrowheads="1"/>
          </p:cNvSpPr>
          <p:nvPr>
            <p:ph type="title"/>
          </p:nvPr>
        </p:nvSpPr>
        <p:spPr bwMode="white">
          <a:xfrm>
            <a:off x="914400" y="731838"/>
            <a:ext cx="108712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AU" dirty="0" smtClean="0"/>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19336" y="42266"/>
            <a:ext cx="648072" cy="601267"/>
          </a:xfrm>
          <a:prstGeom prst="rect">
            <a:avLst/>
          </a:prstGeom>
        </p:spPr>
      </p:pic>
      <p:sp>
        <p:nvSpPr>
          <p:cNvPr id="15" name="Rectangle 2"/>
          <p:cNvSpPr txBox="1">
            <a:spLocks noChangeArrowheads="1"/>
          </p:cNvSpPr>
          <p:nvPr userDrawn="1"/>
        </p:nvSpPr>
        <p:spPr bwMode="white">
          <a:xfrm>
            <a:off x="9353551" y="42266"/>
            <a:ext cx="2838449"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pPr algn="ctr"/>
            <a:r>
              <a:rPr lang="id-ID" sz="1500" kern="0" dirty="0" smtClean="0">
                <a:solidFill>
                  <a:schemeClr val="tx1"/>
                </a:solidFill>
                <a:effectLst/>
              </a:rPr>
              <a:t>FAKULTAS </a:t>
            </a:r>
          </a:p>
          <a:p>
            <a:pPr algn="ctr"/>
            <a:r>
              <a:rPr lang="id-ID" sz="1500" kern="0" dirty="0" smtClean="0">
                <a:solidFill>
                  <a:schemeClr val="tx1"/>
                </a:solidFill>
                <a:effectLst/>
              </a:rPr>
              <a:t>TEKNOLOGI</a:t>
            </a:r>
            <a:r>
              <a:rPr lang="id-ID" sz="1500" kern="0" baseline="0" dirty="0" smtClean="0">
                <a:solidFill>
                  <a:schemeClr val="tx1"/>
                </a:solidFill>
                <a:effectLst/>
              </a:rPr>
              <a:t> INFORMASI</a:t>
            </a:r>
            <a:endParaRPr lang="en-AU" sz="1500" kern="0" dirty="0" smtClean="0">
              <a:solidFill>
                <a:schemeClr val="tx1"/>
              </a:solidFill>
              <a:effectLs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41" r:id="rId13"/>
  </p:sldLayoutIdLst>
  <p:timing>
    <p:tnLst>
      <p:par>
        <p:cTn id="1" dur="indefinite" restart="never" nodeType="tmRoot"/>
      </p:par>
    </p:tnLst>
  </p:timing>
  <p:hf sldNum="0" hdr="0"/>
  <p:txStyles>
    <p:title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rgbClr val="002060"/>
        </a:buClr>
        <a:buFont typeface="Wingdings" pitchFamily="2" charset="2"/>
        <a:buChar char="q"/>
        <a:defRPr sz="2800" b="1">
          <a:solidFill>
            <a:srgbClr val="002060"/>
          </a:solidFill>
          <a:latin typeface="+mn-lt"/>
          <a:ea typeface="+mn-ea"/>
          <a:cs typeface="+mn-cs"/>
        </a:defRPr>
      </a:lvl1pPr>
      <a:lvl2pPr marL="742950" indent="-285750" algn="l" rtl="0" eaLnBrk="1" fontAlgn="base" hangingPunct="1">
        <a:spcBef>
          <a:spcPct val="20000"/>
        </a:spcBef>
        <a:spcAft>
          <a:spcPct val="0"/>
        </a:spcAft>
        <a:buClr>
          <a:srgbClr val="002060"/>
        </a:buClr>
        <a:buFont typeface="Wingdings" pitchFamily="2" charset="2"/>
        <a:buChar char="q"/>
        <a:defRPr sz="2400">
          <a:solidFill>
            <a:schemeClr val="tx1"/>
          </a:solidFill>
          <a:latin typeface="Arial" charset="0"/>
        </a:defRPr>
      </a:lvl2pPr>
      <a:lvl3pPr marL="1143000" indent="-228600" algn="l" rtl="0" eaLnBrk="1" fontAlgn="base" hangingPunct="1">
        <a:spcBef>
          <a:spcPct val="20000"/>
        </a:spcBef>
        <a:spcAft>
          <a:spcPct val="0"/>
        </a:spcAft>
        <a:buClr>
          <a:srgbClr val="002060"/>
        </a:buClr>
        <a:buFont typeface="Wingdings" pitchFamily="2" charset="2"/>
        <a:buChar char="q"/>
        <a:defRPr sz="2200">
          <a:solidFill>
            <a:schemeClr val="tx1"/>
          </a:solidFill>
          <a:latin typeface="Arial" charset="0"/>
        </a:defRPr>
      </a:lvl3pPr>
      <a:lvl4pPr marL="16002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4pPr>
      <a:lvl5pPr marL="20574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defRPr/>
            </a:pPr>
            <a:fld id="{FE22493C-64D7-45E0-9B64-F5BE04208726}" type="datetimeFigureOut">
              <a:rPr lang="en-US" smtClean="0">
                <a:solidFill>
                  <a:prstClr val="black">
                    <a:tint val="75000"/>
                  </a:prstClr>
                </a:solidFill>
                <a:latin typeface="Calibri" panose="020F0502020204030204"/>
              </a:rPr>
              <a:pPr fontAlgn="auto">
                <a:spcBef>
                  <a:spcPts val="0"/>
                </a:spcBef>
                <a:spcAft>
                  <a:spcPts val="0"/>
                </a:spcAft>
                <a:defRPr/>
              </a:pPr>
              <a:t>3/5/2019</a:t>
            </a:fld>
            <a:endParaRPr lang="en-US" dirty="0">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defRPr/>
            </a:pPr>
            <a:endParaRPr lang="en-US" dirty="0">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defRPr/>
            </a:pPr>
            <a:fld id="{E67FF784-6C2A-48BE-B2B9-2310CD1853F0}" type="slidenum">
              <a:rPr lang="en-US" smtClean="0">
                <a:solidFill>
                  <a:prstClr val="black">
                    <a:tint val="75000"/>
                  </a:prstClr>
                </a:solidFill>
                <a:latin typeface="Calibri" panose="020F0502020204030204"/>
              </a:rPr>
              <a:pPr fontAlgn="auto">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41678337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d-ID" dirty="0" smtClean="0"/>
              <a:t>FAKULTAS TEKNOLOGI INFORMASI</a:t>
            </a:r>
            <a:endParaRPr lang="id-ID" dirty="0"/>
          </a:p>
        </p:txBody>
      </p:sp>
      <p:sp>
        <p:nvSpPr>
          <p:cNvPr id="5" name="Subtitle 4"/>
          <p:cNvSpPr>
            <a:spLocks noGrp="1"/>
          </p:cNvSpPr>
          <p:nvPr>
            <p:ph type="subTitle" idx="1"/>
          </p:nvPr>
        </p:nvSpPr>
        <p:spPr>
          <a:xfrm>
            <a:off x="983432" y="4653136"/>
            <a:ext cx="10363200" cy="1512168"/>
          </a:xfrm>
        </p:spPr>
        <p:txBody>
          <a:bodyPr/>
          <a:lstStyle/>
          <a:p>
            <a:r>
              <a:rPr lang="en-ID" sz="4400" b="1" smtClean="0">
                <a:latin typeface="+mj-lt"/>
              </a:rPr>
              <a:t>PENGOLAHAN CITRA DIGITAL</a:t>
            </a:r>
            <a:endParaRPr lang="id-ID" sz="4400" b="1" dirty="0" smtClean="0">
              <a:latin typeface="+mj-lt"/>
            </a:endParaRPr>
          </a:p>
          <a:p>
            <a:r>
              <a:rPr lang="id-ID" sz="3600" b="1" smtClean="0">
                <a:latin typeface="+mj-lt"/>
              </a:rPr>
              <a:t>[ </a:t>
            </a:r>
            <a:r>
              <a:rPr lang="en-ID" sz="3600" b="1" smtClean="0">
                <a:latin typeface="+mj-lt"/>
              </a:rPr>
              <a:t>PG176</a:t>
            </a:r>
            <a:r>
              <a:rPr lang="id-ID" sz="3600" b="1" smtClean="0">
                <a:latin typeface="+mj-lt"/>
              </a:rPr>
              <a:t>/ </a:t>
            </a:r>
            <a:r>
              <a:rPr lang="en-ID" sz="3600" b="1" smtClean="0">
                <a:latin typeface="+mj-lt"/>
              </a:rPr>
              <a:t>3</a:t>
            </a:r>
            <a:r>
              <a:rPr lang="id-ID" sz="3600" b="1" smtClean="0">
                <a:latin typeface="+mj-lt"/>
              </a:rPr>
              <a:t> </a:t>
            </a:r>
            <a:r>
              <a:rPr lang="id-ID" sz="3600" b="1" dirty="0" smtClean="0">
                <a:latin typeface="+mj-lt"/>
              </a:rPr>
              <a:t>SKS ]</a:t>
            </a:r>
            <a:endParaRPr lang="id-ID" sz="3600" b="1" dirty="0">
              <a:latin typeface="+mj-lt"/>
            </a:endParaRPr>
          </a:p>
        </p:txBody>
      </p:sp>
    </p:spTree>
    <p:extLst>
      <p:ext uri="{BB962C8B-B14F-4D97-AF65-F5344CB8AC3E}">
        <p14:creationId xmlns:p14="http://schemas.microsoft.com/office/powerpoint/2010/main" val="517058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Filter Batas (Max-Min)</a:t>
            </a:r>
          </a:p>
        </p:txBody>
      </p:sp>
      <p:pic>
        <p:nvPicPr>
          <p:cNvPr id="4" name="Content Placeholder 3"/>
          <p:cNvPicPr>
            <a:picLocks noGrp="1" noChangeAspect="1"/>
          </p:cNvPicPr>
          <p:nvPr>
            <p:ph idx="1"/>
          </p:nvPr>
        </p:nvPicPr>
        <p:blipFill>
          <a:blip r:embed="rId2"/>
          <a:stretch>
            <a:fillRect/>
          </a:stretch>
        </p:blipFill>
        <p:spPr>
          <a:xfrm>
            <a:off x="479376" y="2060848"/>
            <a:ext cx="3332352" cy="3456384"/>
          </a:xfrm>
          <a:prstGeom prst="rect">
            <a:avLst/>
          </a:prstGeom>
        </p:spPr>
      </p:pic>
      <p:pic>
        <p:nvPicPr>
          <p:cNvPr id="5" name="Picture 4"/>
          <p:cNvPicPr>
            <a:picLocks noChangeAspect="1"/>
          </p:cNvPicPr>
          <p:nvPr/>
        </p:nvPicPr>
        <p:blipFill>
          <a:blip r:embed="rId3"/>
          <a:stretch>
            <a:fillRect/>
          </a:stretch>
        </p:blipFill>
        <p:spPr>
          <a:xfrm>
            <a:off x="4439816" y="2420888"/>
            <a:ext cx="7279180" cy="2952328"/>
          </a:xfrm>
          <a:prstGeom prst="rect">
            <a:avLst/>
          </a:prstGeom>
        </p:spPr>
      </p:pic>
    </p:spTree>
    <p:extLst>
      <p:ext uri="{BB962C8B-B14F-4D97-AF65-F5344CB8AC3E}">
        <p14:creationId xmlns:p14="http://schemas.microsoft.com/office/powerpoint/2010/main" val="1506309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Filter Batas (Max-Min)</a:t>
            </a:r>
          </a:p>
        </p:txBody>
      </p:sp>
      <p:pic>
        <p:nvPicPr>
          <p:cNvPr id="4" name="Content Placeholder 3"/>
          <p:cNvPicPr>
            <a:picLocks noGrp="1" noChangeAspect="1"/>
          </p:cNvPicPr>
          <p:nvPr>
            <p:ph idx="1"/>
          </p:nvPr>
        </p:nvPicPr>
        <p:blipFill>
          <a:blip r:embed="rId2"/>
          <a:stretch>
            <a:fillRect/>
          </a:stretch>
        </p:blipFill>
        <p:spPr>
          <a:xfrm>
            <a:off x="3647728" y="1412776"/>
            <a:ext cx="4731278" cy="5068680"/>
          </a:xfrm>
          <a:prstGeom prst="rect">
            <a:avLst/>
          </a:prstGeom>
        </p:spPr>
      </p:pic>
      <p:sp>
        <p:nvSpPr>
          <p:cNvPr id="5" name="Left Brace 4"/>
          <p:cNvSpPr/>
          <p:nvPr/>
        </p:nvSpPr>
        <p:spPr>
          <a:xfrm>
            <a:off x="2711624" y="2060848"/>
            <a:ext cx="792088" cy="3384376"/>
          </a:xfrm>
          <a:prstGeom prst="leftBrac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6" name="TextBox 5"/>
          <p:cNvSpPr txBox="1"/>
          <p:nvPr/>
        </p:nvSpPr>
        <p:spPr>
          <a:xfrm>
            <a:off x="986408" y="3291371"/>
            <a:ext cx="1725216" cy="923330"/>
          </a:xfrm>
          <a:prstGeom prst="rect">
            <a:avLst/>
          </a:prstGeom>
          <a:noFill/>
        </p:spPr>
        <p:txBody>
          <a:bodyPr wrap="square" rtlCol="0">
            <a:spAutoFit/>
          </a:bodyPr>
          <a:lstStyle/>
          <a:p>
            <a:r>
              <a:rPr lang="en-ID" smtClean="0"/>
              <a:t>Citra asli penuh dengan derau (noise)</a:t>
            </a:r>
            <a:endParaRPr lang="en-ID"/>
          </a:p>
        </p:txBody>
      </p:sp>
      <p:sp>
        <p:nvSpPr>
          <p:cNvPr id="7" name="Right Brace 6"/>
          <p:cNvSpPr/>
          <p:nvPr/>
        </p:nvSpPr>
        <p:spPr>
          <a:xfrm>
            <a:off x="8616280" y="2060848"/>
            <a:ext cx="720080" cy="3384376"/>
          </a:xfrm>
          <a:prstGeom prst="rightBrac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8" name="TextBox 7"/>
          <p:cNvSpPr txBox="1"/>
          <p:nvPr/>
        </p:nvSpPr>
        <p:spPr>
          <a:xfrm>
            <a:off x="9480376" y="3291371"/>
            <a:ext cx="2016224" cy="923330"/>
          </a:xfrm>
          <a:prstGeom prst="rect">
            <a:avLst/>
          </a:prstGeom>
          <a:noFill/>
        </p:spPr>
        <p:txBody>
          <a:bodyPr wrap="square" rtlCol="0">
            <a:spAutoFit/>
          </a:bodyPr>
          <a:lstStyle/>
          <a:p>
            <a:r>
              <a:rPr lang="en-ID" smtClean="0"/>
              <a:t>Citra setelah dikenai filter batas (max-min)</a:t>
            </a:r>
            <a:endParaRPr lang="en-ID"/>
          </a:p>
        </p:txBody>
      </p:sp>
    </p:spTree>
    <p:extLst>
      <p:ext uri="{BB962C8B-B14F-4D97-AF65-F5344CB8AC3E}">
        <p14:creationId xmlns:p14="http://schemas.microsoft.com/office/powerpoint/2010/main" val="2343123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Filter Rerata (Mean)</a:t>
            </a:r>
            <a:endParaRPr lang="en-ID"/>
          </a:p>
        </p:txBody>
      </p:sp>
      <p:sp>
        <p:nvSpPr>
          <p:cNvPr id="3" name="Content Placeholder 2"/>
          <p:cNvSpPr>
            <a:spLocks noGrp="1"/>
          </p:cNvSpPr>
          <p:nvPr>
            <p:ph idx="1"/>
          </p:nvPr>
        </p:nvSpPr>
        <p:spPr>
          <a:xfrm>
            <a:off x="609600" y="1371600"/>
            <a:ext cx="10670976" cy="4953000"/>
          </a:xfrm>
        </p:spPr>
        <p:txBody>
          <a:bodyPr/>
          <a:lstStyle/>
          <a:p>
            <a:r>
              <a:rPr lang="en-ID" sz="2400"/>
              <a:t>Filter pererataan (Costa dan Cesar, 2001) dilakukan dengan menggunakan rumus</a:t>
            </a:r>
            <a:r>
              <a:rPr lang="en-ID" sz="2400" smtClean="0"/>
              <a:t>:</a:t>
            </a:r>
            <a:endParaRPr lang="en-ID" sz="2400"/>
          </a:p>
        </p:txBody>
      </p:sp>
      <p:pic>
        <p:nvPicPr>
          <p:cNvPr id="5" name="Picture 4"/>
          <p:cNvPicPr>
            <a:picLocks noChangeAspect="1"/>
          </p:cNvPicPr>
          <p:nvPr/>
        </p:nvPicPr>
        <p:blipFill>
          <a:blip r:embed="rId2"/>
          <a:stretch>
            <a:fillRect/>
          </a:stretch>
        </p:blipFill>
        <p:spPr>
          <a:xfrm>
            <a:off x="1055440" y="2492896"/>
            <a:ext cx="6365831" cy="1008112"/>
          </a:xfrm>
          <a:prstGeom prst="rect">
            <a:avLst/>
          </a:prstGeom>
          <a:ln>
            <a:solidFill>
              <a:schemeClr val="tx1">
                <a:lumMod val="50000"/>
              </a:schemeClr>
            </a:solidFill>
          </a:ln>
        </p:spPr>
      </p:pic>
    </p:spTree>
    <p:extLst>
      <p:ext uri="{BB962C8B-B14F-4D97-AF65-F5344CB8AC3E}">
        <p14:creationId xmlns:p14="http://schemas.microsoft.com/office/powerpoint/2010/main" val="21080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Filter Rerata (Mean)</a:t>
            </a:r>
            <a:endParaRPr lang="en-ID"/>
          </a:p>
        </p:txBody>
      </p:sp>
      <p:sp>
        <p:nvSpPr>
          <p:cNvPr id="3" name="Content Placeholder 2"/>
          <p:cNvSpPr>
            <a:spLocks noGrp="1"/>
          </p:cNvSpPr>
          <p:nvPr>
            <p:ph idx="1"/>
          </p:nvPr>
        </p:nvSpPr>
        <p:spPr>
          <a:xfrm>
            <a:off x="609600" y="1371600"/>
            <a:ext cx="10670976" cy="4953000"/>
          </a:xfrm>
        </p:spPr>
        <p:txBody>
          <a:bodyPr/>
          <a:lstStyle/>
          <a:p>
            <a:r>
              <a:rPr lang="en-ID" sz="2400"/>
              <a:t>Filter pererataan (Costa dan Cesar, 2001) dilakukan dengan menggunakan rumus</a:t>
            </a:r>
            <a:r>
              <a:rPr lang="en-ID" sz="2400" smtClean="0"/>
              <a:t>:</a:t>
            </a:r>
            <a:endParaRPr lang="en-ID" sz="240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767409" y="2492896"/>
            <a:ext cx="3240360" cy="3015335"/>
          </a:xfrm>
          <a:prstGeom prst="rect">
            <a:avLst/>
          </a:prstGeom>
          <a:noFill/>
          <a:ln>
            <a:noFill/>
          </a:ln>
        </p:spPr>
      </p:pic>
      <p:cxnSp>
        <p:nvCxnSpPr>
          <p:cNvPr id="7" name="Straight Arrow Connector 6"/>
          <p:cNvCxnSpPr/>
          <p:nvPr/>
        </p:nvCxnSpPr>
        <p:spPr>
          <a:xfrm flipH="1">
            <a:off x="1559496" y="4149080"/>
            <a:ext cx="648072" cy="1728192"/>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38905" y="5890981"/>
            <a:ext cx="744627" cy="369332"/>
          </a:xfrm>
          <a:prstGeom prst="rect">
            <a:avLst/>
          </a:prstGeom>
          <a:noFill/>
        </p:spPr>
        <p:txBody>
          <a:bodyPr wrap="none" rtlCol="0">
            <a:spAutoFit/>
          </a:bodyPr>
          <a:lstStyle/>
          <a:p>
            <a:r>
              <a:rPr lang="en-ID" smtClean="0"/>
              <a:t>g(y,x)</a:t>
            </a:r>
            <a:endParaRPr lang="en-ID"/>
          </a:p>
        </p:txBody>
      </p:sp>
      <p:pic>
        <p:nvPicPr>
          <p:cNvPr id="9" name="Picture 8"/>
          <p:cNvPicPr>
            <a:picLocks noChangeAspect="1"/>
          </p:cNvPicPr>
          <p:nvPr/>
        </p:nvPicPr>
        <p:blipFill>
          <a:blip r:embed="rId3"/>
          <a:stretch>
            <a:fillRect/>
          </a:stretch>
        </p:blipFill>
        <p:spPr>
          <a:xfrm>
            <a:off x="4007769" y="3413045"/>
            <a:ext cx="7954091" cy="1175036"/>
          </a:xfrm>
          <a:prstGeom prst="rect">
            <a:avLst/>
          </a:prstGeom>
        </p:spPr>
      </p:pic>
    </p:spTree>
    <p:extLst>
      <p:ext uri="{BB962C8B-B14F-4D97-AF65-F5344CB8AC3E}">
        <p14:creationId xmlns:p14="http://schemas.microsoft.com/office/powerpoint/2010/main" val="2442830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Filter Rerata (Mean) – Contoh</a:t>
            </a:r>
            <a:endParaRPr lang="en-ID"/>
          </a:p>
        </p:txBody>
      </p:sp>
      <p:pic>
        <p:nvPicPr>
          <p:cNvPr id="4" name="Content Placeholder 3"/>
          <p:cNvPicPr>
            <a:picLocks noGrp="1" noChangeAspect="1"/>
          </p:cNvPicPr>
          <p:nvPr>
            <p:ph idx="1"/>
          </p:nvPr>
        </p:nvPicPr>
        <p:blipFill>
          <a:blip r:embed="rId2"/>
          <a:stretch>
            <a:fillRect/>
          </a:stretch>
        </p:blipFill>
        <p:spPr>
          <a:xfrm>
            <a:off x="3863752" y="1412776"/>
            <a:ext cx="4476549" cy="5278414"/>
          </a:xfrm>
          <a:prstGeom prst="rect">
            <a:avLst/>
          </a:prstGeom>
        </p:spPr>
      </p:pic>
    </p:spTree>
    <p:extLst>
      <p:ext uri="{BB962C8B-B14F-4D97-AF65-F5344CB8AC3E}">
        <p14:creationId xmlns:p14="http://schemas.microsoft.com/office/powerpoint/2010/main" val="108364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Filter Median</a:t>
            </a:r>
            <a:endParaRPr lang="en-ID"/>
          </a:p>
        </p:txBody>
      </p:sp>
      <p:sp>
        <p:nvSpPr>
          <p:cNvPr id="3" name="Content Placeholder 2"/>
          <p:cNvSpPr>
            <a:spLocks noGrp="1"/>
          </p:cNvSpPr>
          <p:nvPr>
            <p:ph idx="1"/>
          </p:nvPr>
        </p:nvSpPr>
        <p:spPr>
          <a:xfrm>
            <a:off x="609600" y="1371600"/>
            <a:ext cx="10670976" cy="4953000"/>
          </a:xfrm>
        </p:spPr>
        <p:txBody>
          <a:bodyPr/>
          <a:lstStyle/>
          <a:p>
            <a:r>
              <a:rPr lang="en-ID" sz="2400" smtClean="0"/>
              <a:t>Filter median menentukan nilai piksel berdasarkan nilai median (nilai tengah) dari piksel-piksel yang bertetangga.</a:t>
            </a:r>
            <a:endParaRPr lang="en-ID" sz="2400"/>
          </a:p>
        </p:txBody>
      </p:sp>
      <p:pic>
        <p:nvPicPr>
          <p:cNvPr id="4" name="Picture 3"/>
          <p:cNvPicPr>
            <a:picLocks noChangeAspect="1"/>
          </p:cNvPicPr>
          <p:nvPr/>
        </p:nvPicPr>
        <p:blipFill>
          <a:blip r:embed="rId2"/>
          <a:stretch>
            <a:fillRect/>
          </a:stretch>
        </p:blipFill>
        <p:spPr>
          <a:xfrm>
            <a:off x="767408" y="2924944"/>
            <a:ext cx="6048672" cy="2183946"/>
          </a:xfrm>
          <a:prstGeom prst="rect">
            <a:avLst/>
          </a:prstGeom>
          <a:ln>
            <a:solidFill>
              <a:schemeClr val="tx1">
                <a:lumMod val="50000"/>
              </a:schemeClr>
            </a:solidFill>
          </a:ln>
        </p:spPr>
      </p:pic>
      <p:pic>
        <p:nvPicPr>
          <p:cNvPr id="6" name="Picture 5"/>
          <p:cNvPicPr>
            <a:picLocks noChangeAspect="1"/>
          </p:cNvPicPr>
          <p:nvPr/>
        </p:nvPicPr>
        <p:blipFill>
          <a:blip r:embed="rId3"/>
          <a:stretch>
            <a:fillRect/>
          </a:stretch>
        </p:blipFill>
        <p:spPr>
          <a:xfrm>
            <a:off x="7896200" y="2420888"/>
            <a:ext cx="3657788" cy="3772094"/>
          </a:xfrm>
          <a:prstGeom prst="rect">
            <a:avLst/>
          </a:prstGeom>
        </p:spPr>
      </p:pic>
    </p:spTree>
    <p:extLst>
      <p:ext uri="{BB962C8B-B14F-4D97-AF65-F5344CB8AC3E}">
        <p14:creationId xmlns:p14="http://schemas.microsoft.com/office/powerpoint/2010/main" val="3731523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Filter Median – Contoh</a:t>
            </a:r>
            <a:endParaRPr lang="en-ID"/>
          </a:p>
        </p:txBody>
      </p:sp>
      <p:pic>
        <p:nvPicPr>
          <p:cNvPr id="5" name="Content Placeholder 4"/>
          <p:cNvPicPr>
            <a:picLocks noGrp="1" noChangeAspect="1"/>
          </p:cNvPicPr>
          <p:nvPr>
            <p:ph idx="1"/>
          </p:nvPr>
        </p:nvPicPr>
        <p:blipFill>
          <a:blip r:embed="rId2"/>
          <a:stretch>
            <a:fillRect/>
          </a:stretch>
        </p:blipFill>
        <p:spPr>
          <a:xfrm>
            <a:off x="4001404" y="1371600"/>
            <a:ext cx="4189192" cy="4953000"/>
          </a:xfrm>
          <a:prstGeom prst="rect">
            <a:avLst/>
          </a:prstGeom>
        </p:spPr>
      </p:pic>
    </p:spTree>
    <p:extLst>
      <p:ext uri="{BB962C8B-B14F-4D97-AF65-F5344CB8AC3E}">
        <p14:creationId xmlns:p14="http://schemas.microsoft.com/office/powerpoint/2010/main" val="258516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Filter Lolos Rendah (Low-pass Filter)</a:t>
            </a:r>
            <a:endParaRPr lang="en-ID"/>
          </a:p>
        </p:txBody>
      </p:sp>
      <p:sp>
        <p:nvSpPr>
          <p:cNvPr id="3" name="Content Placeholder 2"/>
          <p:cNvSpPr>
            <a:spLocks noGrp="1"/>
          </p:cNvSpPr>
          <p:nvPr>
            <p:ph idx="1"/>
          </p:nvPr>
        </p:nvSpPr>
        <p:spPr/>
        <p:txBody>
          <a:bodyPr/>
          <a:lstStyle/>
          <a:p>
            <a:r>
              <a:rPr lang="en-ID"/>
              <a:t>Filter lolos-bawah (low-pass filter) adalah filter yang mempunyai sifat dapat meloloskan yang berfrekuensi rendah dan menghilangkan yang berfrekuensi tinggi</a:t>
            </a:r>
            <a:r>
              <a:rPr lang="en-ID" smtClean="0"/>
              <a:t>.</a:t>
            </a:r>
          </a:p>
          <a:p>
            <a:r>
              <a:rPr lang="en-ID"/>
              <a:t>Efek filter  ini membuat perubahan aras keabuan menjadi lebih lembut. Filter ini berguna untuk menghaluskan derau atau untuk kepentingan interpolasi tepi objek dalam citra.</a:t>
            </a:r>
          </a:p>
        </p:txBody>
      </p:sp>
    </p:spTree>
    <p:extLst>
      <p:ext uri="{BB962C8B-B14F-4D97-AF65-F5344CB8AC3E}">
        <p14:creationId xmlns:p14="http://schemas.microsoft.com/office/powerpoint/2010/main" val="610364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Contoh Kernel Filter Lolos-rendah</a:t>
            </a:r>
            <a:endParaRPr lang="en-ID"/>
          </a:p>
        </p:txBody>
      </p:sp>
      <p:pic>
        <p:nvPicPr>
          <p:cNvPr id="4" name="Content Placeholder 3"/>
          <p:cNvPicPr>
            <a:picLocks noGrp="1" noChangeAspect="1"/>
          </p:cNvPicPr>
          <p:nvPr>
            <p:ph idx="1"/>
          </p:nvPr>
        </p:nvPicPr>
        <p:blipFill>
          <a:blip r:embed="rId2"/>
          <a:stretch>
            <a:fillRect/>
          </a:stretch>
        </p:blipFill>
        <p:spPr>
          <a:xfrm>
            <a:off x="3145644" y="1628800"/>
            <a:ext cx="6408712" cy="4900214"/>
          </a:xfrm>
          <a:prstGeom prst="rect">
            <a:avLst/>
          </a:prstGeom>
        </p:spPr>
      </p:pic>
    </p:spTree>
    <p:extLst>
      <p:ext uri="{BB962C8B-B14F-4D97-AF65-F5344CB8AC3E}">
        <p14:creationId xmlns:p14="http://schemas.microsoft.com/office/powerpoint/2010/main" val="3393939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Contoh Penerapan Filter Lolos-rendah</a:t>
            </a:r>
            <a:endParaRPr lang="en-ID"/>
          </a:p>
        </p:txBody>
      </p:sp>
      <p:pic>
        <p:nvPicPr>
          <p:cNvPr id="4" name="Content Placeholder 3"/>
          <p:cNvPicPr>
            <a:picLocks noGrp="1" noChangeAspect="1"/>
          </p:cNvPicPr>
          <p:nvPr>
            <p:ph idx="1"/>
          </p:nvPr>
        </p:nvPicPr>
        <p:blipFill>
          <a:blip r:embed="rId2"/>
          <a:stretch>
            <a:fillRect/>
          </a:stretch>
        </p:blipFill>
        <p:spPr>
          <a:xfrm>
            <a:off x="919777" y="1484784"/>
            <a:ext cx="4962094" cy="5259394"/>
          </a:xfrm>
          <a:prstGeom prst="rect">
            <a:avLst/>
          </a:prstGeom>
        </p:spPr>
      </p:pic>
      <p:pic>
        <p:nvPicPr>
          <p:cNvPr id="5" name="Picture 4"/>
          <p:cNvPicPr>
            <a:picLocks noChangeAspect="1"/>
          </p:cNvPicPr>
          <p:nvPr/>
        </p:nvPicPr>
        <p:blipFill>
          <a:blip r:embed="rId3"/>
          <a:stretch>
            <a:fillRect/>
          </a:stretch>
        </p:blipFill>
        <p:spPr>
          <a:xfrm>
            <a:off x="6816080" y="1535087"/>
            <a:ext cx="4392488" cy="5176861"/>
          </a:xfrm>
          <a:prstGeom prst="rect">
            <a:avLst/>
          </a:prstGeom>
        </p:spPr>
      </p:pic>
    </p:spTree>
    <p:extLst>
      <p:ext uri="{BB962C8B-B14F-4D97-AF65-F5344CB8AC3E}">
        <p14:creationId xmlns:p14="http://schemas.microsoft.com/office/powerpoint/2010/main" val="632113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id-ID" sz="2800" smtClean="0"/>
              <a:t>Pertemuan </a:t>
            </a:r>
            <a:r>
              <a:rPr lang="en-ID" sz="2800" smtClean="0"/>
              <a:t>4</a:t>
            </a:r>
            <a:endParaRPr lang="id-ID" sz="2800" dirty="0"/>
          </a:p>
        </p:txBody>
      </p:sp>
      <p:sp>
        <p:nvSpPr>
          <p:cNvPr id="6" name="Subtitle 4"/>
          <p:cNvSpPr>
            <a:spLocks noGrp="1"/>
          </p:cNvSpPr>
          <p:nvPr>
            <p:ph type="title"/>
          </p:nvPr>
        </p:nvSpPr>
        <p:spPr/>
        <p:txBody>
          <a:bodyPr/>
          <a:lstStyle/>
          <a:p>
            <a:r>
              <a:rPr lang="en-ID" b="1" smtClean="0">
                <a:solidFill>
                  <a:schemeClr val="tx1"/>
                </a:solidFill>
                <a:latin typeface="+mj-lt"/>
              </a:rPr>
              <a:t>Operasi KETETANGGAAN Piksel</a:t>
            </a:r>
            <a:endParaRPr lang="id-ID" b="1" dirty="0">
              <a:solidFill>
                <a:schemeClr val="tx1"/>
              </a:solidFill>
              <a:latin typeface="+mj-lt"/>
            </a:endParaRPr>
          </a:p>
        </p:txBody>
      </p:sp>
    </p:spTree>
    <p:extLst>
      <p:ext uri="{BB962C8B-B14F-4D97-AF65-F5344CB8AC3E}">
        <p14:creationId xmlns:p14="http://schemas.microsoft.com/office/powerpoint/2010/main" val="1297706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Filter Lolos-rendah</a:t>
            </a:r>
            <a:endParaRPr lang="en-ID"/>
          </a:p>
        </p:txBody>
      </p:sp>
      <p:sp>
        <p:nvSpPr>
          <p:cNvPr id="3" name="Content Placeholder 2"/>
          <p:cNvSpPr>
            <a:spLocks noGrp="1"/>
          </p:cNvSpPr>
          <p:nvPr>
            <p:ph idx="1"/>
          </p:nvPr>
        </p:nvSpPr>
        <p:spPr/>
        <p:txBody>
          <a:bodyPr/>
          <a:lstStyle/>
          <a:p>
            <a:r>
              <a:rPr lang="en-ID" smtClean="0"/>
              <a:t>Efek </a:t>
            </a:r>
            <a:r>
              <a:rPr lang="en-ID"/>
              <a:t>pengaburan citra dapat ditingkatkan dengan menaikkan ukuran kernel.</a:t>
            </a:r>
          </a:p>
          <a:p>
            <a:r>
              <a:rPr lang="en-ID" smtClean="0"/>
              <a:t>Rahasia </a:t>
            </a:r>
            <a:r>
              <a:rPr lang="en-ID"/>
              <a:t>kernel yang digunakan untuk keperluan mengaburkan citra seperti berikut</a:t>
            </a:r>
            <a:r>
              <a:rPr lang="en-ID" smtClean="0"/>
              <a:t>.</a:t>
            </a:r>
            <a:endParaRPr lang="en-ID"/>
          </a:p>
          <a:p>
            <a:pPr lvl="1"/>
            <a:r>
              <a:rPr lang="en-ID" smtClean="0"/>
              <a:t>Tinggi </a:t>
            </a:r>
            <a:r>
              <a:rPr lang="en-ID"/>
              <a:t>dan lebar kernel ganjil.</a:t>
            </a:r>
          </a:p>
          <a:p>
            <a:pPr lvl="1"/>
            <a:r>
              <a:rPr lang="en-ID" smtClean="0"/>
              <a:t>Bobot </a:t>
            </a:r>
            <a:r>
              <a:rPr lang="en-ID"/>
              <a:t>dalam kernel bersifat simetris terhadap piksel pusat.</a:t>
            </a:r>
          </a:p>
          <a:p>
            <a:pPr lvl="1"/>
            <a:r>
              <a:rPr lang="en-ID" smtClean="0"/>
              <a:t>Semua </a:t>
            </a:r>
            <a:r>
              <a:rPr lang="en-ID"/>
              <a:t>bobot bernilai positif.</a:t>
            </a:r>
          </a:p>
          <a:p>
            <a:pPr lvl="1"/>
            <a:r>
              <a:rPr lang="en-ID" smtClean="0"/>
              <a:t>Jumlah </a:t>
            </a:r>
            <a:r>
              <a:rPr lang="en-ID"/>
              <a:t>keseluruhan bobot sebesar satu.</a:t>
            </a:r>
          </a:p>
          <a:p>
            <a:endParaRPr lang="en-ID"/>
          </a:p>
        </p:txBody>
      </p:sp>
    </p:spTree>
    <p:extLst>
      <p:ext uri="{BB962C8B-B14F-4D97-AF65-F5344CB8AC3E}">
        <p14:creationId xmlns:p14="http://schemas.microsoft.com/office/powerpoint/2010/main" val="2681801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Filter Lolos-Tinggi (High-pass Filter)</a:t>
            </a:r>
            <a:endParaRPr lang="en-ID"/>
          </a:p>
        </p:txBody>
      </p:sp>
      <p:sp>
        <p:nvSpPr>
          <p:cNvPr id="3" name="Content Placeholder 2"/>
          <p:cNvSpPr>
            <a:spLocks noGrp="1"/>
          </p:cNvSpPr>
          <p:nvPr>
            <p:ph idx="1"/>
          </p:nvPr>
        </p:nvSpPr>
        <p:spPr/>
        <p:txBody>
          <a:bodyPr/>
          <a:lstStyle/>
          <a:p>
            <a:r>
              <a:rPr lang="en-ID"/>
              <a:t>Filter lolos-tinggi adalah filter yang ditujukan untuk melewatkan frekuensi tinggi dan menghalangi yang berfrekuensi rendah. Hal ini biasa dipakai untuk mendapatkan tepi objek dalam citra atau menajamkan citra. </a:t>
            </a:r>
            <a:endParaRPr lang="en-ID" smtClean="0"/>
          </a:p>
          <a:p>
            <a:r>
              <a:rPr lang="en-ID" smtClean="0"/>
              <a:t>Contoh:</a:t>
            </a:r>
          </a:p>
          <a:p>
            <a:endParaRPr lang="en-ID"/>
          </a:p>
        </p:txBody>
      </p:sp>
      <p:pic>
        <p:nvPicPr>
          <p:cNvPr id="4" name="Picture 3"/>
          <p:cNvPicPr>
            <a:picLocks noChangeAspect="1"/>
          </p:cNvPicPr>
          <p:nvPr/>
        </p:nvPicPr>
        <p:blipFill>
          <a:blip r:embed="rId2"/>
          <a:stretch>
            <a:fillRect/>
          </a:stretch>
        </p:blipFill>
        <p:spPr>
          <a:xfrm>
            <a:off x="2927648" y="3645024"/>
            <a:ext cx="7704856" cy="2896491"/>
          </a:xfrm>
          <a:prstGeom prst="rect">
            <a:avLst/>
          </a:prstGeom>
        </p:spPr>
      </p:pic>
    </p:spTree>
    <p:extLst>
      <p:ext uri="{BB962C8B-B14F-4D97-AF65-F5344CB8AC3E}">
        <p14:creationId xmlns:p14="http://schemas.microsoft.com/office/powerpoint/2010/main" val="1512906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Sifat Filter Lolos-tinggi</a:t>
            </a:r>
            <a:endParaRPr lang="en-ID"/>
          </a:p>
        </p:txBody>
      </p:sp>
      <p:sp>
        <p:nvSpPr>
          <p:cNvPr id="3" name="Content Placeholder 2"/>
          <p:cNvSpPr>
            <a:spLocks noGrp="1"/>
          </p:cNvSpPr>
          <p:nvPr>
            <p:ph idx="1"/>
          </p:nvPr>
        </p:nvSpPr>
        <p:spPr/>
        <p:txBody>
          <a:bodyPr/>
          <a:lstStyle/>
          <a:p>
            <a:r>
              <a:rPr lang="en-ID" smtClean="0"/>
              <a:t>Apabila </a:t>
            </a:r>
            <a:r>
              <a:rPr lang="en-ID"/>
              <a:t>dikenakan pada area dengan perubahan aras keabuan yang lambat (frekuensi rendah), hasil berupa nol atau nilai yang sangat kecil.</a:t>
            </a:r>
          </a:p>
          <a:p>
            <a:r>
              <a:rPr lang="en-ID" smtClean="0"/>
              <a:t>Apabila </a:t>
            </a:r>
            <a:r>
              <a:rPr lang="en-ID"/>
              <a:t>dikenakan pada area yang perubahan aras keabuannya cepat (frekuensi tinggi), hasil konvolusi bernilai sangat besar</a:t>
            </a:r>
            <a:r>
              <a:rPr lang="en-ID" smtClean="0"/>
              <a:t>.</a:t>
            </a:r>
            <a:endParaRPr lang="en-ID"/>
          </a:p>
        </p:txBody>
      </p:sp>
    </p:spTree>
    <p:extLst>
      <p:ext uri="{BB962C8B-B14F-4D97-AF65-F5344CB8AC3E}">
        <p14:creationId xmlns:p14="http://schemas.microsoft.com/office/powerpoint/2010/main" val="2605522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Contoh Hasil Filter Lolos-Tinggi</a:t>
            </a:r>
            <a:endParaRPr lang="en-ID"/>
          </a:p>
        </p:txBody>
      </p:sp>
      <p:pic>
        <p:nvPicPr>
          <p:cNvPr id="4" name="Content Placeholder 3"/>
          <p:cNvPicPr>
            <a:picLocks noGrp="1" noChangeAspect="1"/>
          </p:cNvPicPr>
          <p:nvPr>
            <p:ph idx="1"/>
          </p:nvPr>
        </p:nvPicPr>
        <p:blipFill>
          <a:blip r:embed="rId2"/>
          <a:stretch>
            <a:fillRect/>
          </a:stretch>
        </p:blipFill>
        <p:spPr>
          <a:xfrm>
            <a:off x="623392" y="1329801"/>
            <a:ext cx="4920055" cy="5275813"/>
          </a:xfrm>
          <a:prstGeom prst="rect">
            <a:avLst/>
          </a:prstGeom>
        </p:spPr>
      </p:pic>
      <p:pic>
        <p:nvPicPr>
          <p:cNvPr id="5" name="Picture 4"/>
          <p:cNvPicPr>
            <a:picLocks noChangeAspect="1"/>
          </p:cNvPicPr>
          <p:nvPr/>
        </p:nvPicPr>
        <p:blipFill>
          <a:blip r:embed="rId3"/>
          <a:stretch>
            <a:fillRect/>
          </a:stretch>
        </p:blipFill>
        <p:spPr>
          <a:xfrm>
            <a:off x="6096000" y="1461613"/>
            <a:ext cx="4896544" cy="5164323"/>
          </a:xfrm>
          <a:prstGeom prst="rect">
            <a:avLst/>
          </a:prstGeom>
        </p:spPr>
      </p:pic>
    </p:spTree>
    <p:extLst>
      <p:ext uri="{BB962C8B-B14F-4D97-AF65-F5344CB8AC3E}">
        <p14:creationId xmlns:p14="http://schemas.microsoft.com/office/powerpoint/2010/main" val="2785159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Filter Lolos-tinggi</a:t>
            </a:r>
            <a:endParaRPr lang="en-ID"/>
          </a:p>
        </p:txBody>
      </p:sp>
      <p:sp>
        <p:nvSpPr>
          <p:cNvPr id="3" name="Content Placeholder 2"/>
          <p:cNvSpPr>
            <a:spLocks noGrp="1"/>
          </p:cNvSpPr>
          <p:nvPr>
            <p:ph idx="1"/>
          </p:nvPr>
        </p:nvSpPr>
        <p:spPr/>
        <p:txBody>
          <a:bodyPr/>
          <a:lstStyle/>
          <a:p>
            <a:r>
              <a:rPr lang="en-ID"/>
              <a:t>Rahasia kernel yang digunakan untuk keperluan mendeteksi tepi seperti berikut (Oliver, dkk., 1993</a:t>
            </a:r>
            <a:r>
              <a:rPr lang="en-ID" smtClean="0"/>
              <a:t>).</a:t>
            </a:r>
            <a:endParaRPr lang="en-ID"/>
          </a:p>
          <a:p>
            <a:pPr lvl="1"/>
            <a:r>
              <a:rPr lang="en-ID" smtClean="0"/>
              <a:t>Tinggi </a:t>
            </a:r>
            <a:r>
              <a:rPr lang="en-ID"/>
              <a:t>dan lebar kernel ganjil.</a:t>
            </a:r>
          </a:p>
          <a:p>
            <a:pPr lvl="1"/>
            <a:r>
              <a:rPr lang="en-ID" smtClean="0"/>
              <a:t>Bobot </a:t>
            </a:r>
            <a:r>
              <a:rPr lang="en-ID"/>
              <a:t>dalam kernel bersifat simetris terhadap piksel pusat.</a:t>
            </a:r>
          </a:p>
          <a:p>
            <a:pPr lvl="1"/>
            <a:r>
              <a:rPr lang="en-ID" smtClean="0"/>
              <a:t>Bobot </a:t>
            </a:r>
            <a:r>
              <a:rPr lang="en-ID"/>
              <a:t>pusat kernel bernilai positif.</a:t>
            </a:r>
          </a:p>
          <a:p>
            <a:pPr lvl="1"/>
            <a:r>
              <a:rPr lang="en-ID" smtClean="0"/>
              <a:t>Bobot </a:t>
            </a:r>
            <a:r>
              <a:rPr lang="en-ID"/>
              <a:t>tetangga pusat kernel  bernilai negatif (dapat menggunakan 4-ketetanggan atau 8 ketetanggaan).</a:t>
            </a:r>
          </a:p>
          <a:p>
            <a:pPr lvl="1"/>
            <a:r>
              <a:rPr lang="en-ID" smtClean="0"/>
              <a:t>Jumlah </a:t>
            </a:r>
            <a:r>
              <a:rPr lang="en-ID"/>
              <a:t>keseluruhan bobot sebesar satu</a:t>
            </a:r>
            <a:r>
              <a:rPr lang="en-ID" smtClean="0"/>
              <a:t>.</a:t>
            </a:r>
            <a:endParaRPr lang="en-ID"/>
          </a:p>
        </p:txBody>
      </p:sp>
    </p:spTree>
    <p:extLst>
      <p:ext uri="{BB962C8B-B14F-4D97-AF65-F5344CB8AC3E}">
        <p14:creationId xmlns:p14="http://schemas.microsoft.com/office/powerpoint/2010/main" val="2486802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Filter High-Boost</a:t>
            </a:r>
            <a:endParaRPr lang="en-ID"/>
          </a:p>
        </p:txBody>
      </p:sp>
      <p:sp>
        <p:nvSpPr>
          <p:cNvPr id="3" name="Content Placeholder 2"/>
          <p:cNvSpPr>
            <a:spLocks noGrp="1"/>
          </p:cNvSpPr>
          <p:nvPr>
            <p:ph idx="1"/>
          </p:nvPr>
        </p:nvSpPr>
        <p:spPr/>
        <p:txBody>
          <a:bodyPr/>
          <a:lstStyle/>
          <a:p>
            <a:r>
              <a:rPr lang="en-ID"/>
              <a:t>Filter “high boost” (Efford, 2000) dapat digunakan untuk menajamkan citra melalui konvolusi. Kernel yang dapat dipakai adalah kernel filter lolos-tinggi dengan nilai di pusat diisi dengan nilai yang lebih besar daripada nilai pada posisi tersebut untuk filter lolos-tinggi</a:t>
            </a:r>
            <a:r>
              <a:rPr lang="en-ID" smtClean="0"/>
              <a:t>.</a:t>
            </a:r>
          </a:p>
          <a:p>
            <a:r>
              <a:rPr lang="en-ID" smtClean="0"/>
              <a:t>Contoh filter high-boost:</a:t>
            </a:r>
            <a:endParaRPr lang="en-ID"/>
          </a:p>
        </p:txBody>
      </p:sp>
      <p:pic>
        <p:nvPicPr>
          <p:cNvPr id="4" name="Picture 3"/>
          <p:cNvPicPr>
            <a:picLocks noChangeAspect="1"/>
          </p:cNvPicPr>
          <p:nvPr/>
        </p:nvPicPr>
        <p:blipFill>
          <a:blip r:embed="rId2"/>
          <a:stretch>
            <a:fillRect/>
          </a:stretch>
        </p:blipFill>
        <p:spPr>
          <a:xfrm>
            <a:off x="6065395" y="3873115"/>
            <a:ext cx="4711125" cy="2454203"/>
          </a:xfrm>
          <a:prstGeom prst="rect">
            <a:avLst/>
          </a:prstGeom>
        </p:spPr>
      </p:pic>
    </p:spTree>
    <p:extLst>
      <p:ext uri="{BB962C8B-B14F-4D97-AF65-F5344CB8AC3E}">
        <p14:creationId xmlns:p14="http://schemas.microsoft.com/office/powerpoint/2010/main" val="931246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Contoh Filter High-Boost</a:t>
            </a:r>
            <a:endParaRPr lang="en-ID"/>
          </a:p>
        </p:txBody>
      </p:sp>
      <p:pic>
        <p:nvPicPr>
          <p:cNvPr id="4" name="Content Placeholder 3"/>
          <p:cNvPicPr>
            <a:picLocks noGrp="1" noChangeAspect="1"/>
          </p:cNvPicPr>
          <p:nvPr>
            <p:ph idx="1"/>
          </p:nvPr>
        </p:nvPicPr>
        <p:blipFill>
          <a:blip r:embed="rId2"/>
          <a:stretch>
            <a:fillRect/>
          </a:stretch>
        </p:blipFill>
        <p:spPr>
          <a:xfrm>
            <a:off x="4003567" y="1615960"/>
            <a:ext cx="4184865" cy="4464279"/>
          </a:xfrm>
          <a:prstGeom prst="rect">
            <a:avLst/>
          </a:prstGeom>
        </p:spPr>
      </p:pic>
    </p:spTree>
    <p:extLst>
      <p:ext uri="{BB962C8B-B14F-4D97-AF65-F5344CB8AC3E}">
        <p14:creationId xmlns:p14="http://schemas.microsoft.com/office/powerpoint/2010/main" val="1822748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Filter High-Boost</a:t>
            </a:r>
            <a:endParaRPr lang="en-ID"/>
          </a:p>
        </p:txBody>
      </p:sp>
      <p:sp>
        <p:nvSpPr>
          <p:cNvPr id="3" name="Content Placeholder 2"/>
          <p:cNvSpPr>
            <a:spLocks noGrp="1"/>
          </p:cNvSpPr>
          <p:nvPr>
            <p:ph idx="1"/>
          </p:nvPr>
        </p:nvSpPr>
        <p:spPr/>
        <p:txBody>
          <a:bodyPr/>
          <a:lstStyle/>
          <a:p>
            <a:r>
              <a:rPr lang="en-ID"/>
              <a:t>Rahasia kernel yang digunakan untuk keperluan menajamkan citra seperti </a:t>
            </a:r>
            <a:r>
              <a:rPr lang="en-ID" smtClean="0"/>
              <a:t>berikut</a:t>
            </a:r>
            <a:r>
              <a:rPr lang="en-ID"/>
              <a:t>:</a:t>
            </a:r>
          </a:p>
          <a:p>
            <a:pPr lvl="1"/>
            <a:r>
              <a:rPr lang="en-ID" smtClean="0"/>
              <a:t>Tinggi </a:t>
            </a:r>
            <a:r>
              <a:rPr lang="en-ID"/>
              <a:t>dan lebar kernel gasal.</a:t>
            </a:r>
          </a:p>
          <a:p>
            <a:pPr lvl="1"/>
            <a:r>
              <a:rPr lang="en-ID" smtClean="0"/>
              <a:t>Bobot </a:t>
            </a:r>
            <a:r>
              <a:rPr lang="en-ID"/>
              <a:t>dalam kernel bersifat simetris terhadap piksel pusat.</a:t>
            </a:r>
          </a:p>
          <a:p>
            <a:pPr lvl="1"/>
            <a:r>
              <a:rPr lang="en-ID" smtClean="0"/>
              <a:t>Bobot </a:t>
            </a:r>
            <a:r>
              <a:rPr lang="en-ID"/>
              <a:t>pusat kernel bernilai positif.</a:t>
            </a:r>
          </a:p>
          <a:p>
            <a:pPr lvl="1"/>
            <a:r>
              <a:rPr lang="en-ID" smtClean="0"/>
              <a:t>Bobot </a:t>
            </a:r>
            <a:r>
              <a:rPr lang="en-ID"/>
              <a:t>di sekeliling pusat kernel  bernilai negatif (dapat menggunakan 4-ketetanggaan atau 8 ketetanggaan).</a:t>
            </a:r>
          </a:p>
          <a:p>
            <a:pPr lvl="1"/>
            <a:r>
              <a:rPr lang="en-ID" smtClean="0"/>
              <a:t>Jumlah </a:t>
            </a:r>
            <a:r>
              <a:rPr lang="en-ID"/>
              <a:t>keseluruhan bobot lebih besar satu.</a:t>
            </a:r>
          </a:p>
          <a:p>
            <a:pPr lvl="1"/>
            <a:r>
              <a:rPr lang="en-ID" smtClean="0"/>
              <a:t>Bobot </a:t>
            </a:r>
            <a:r>
              <a:rPr lang="en-ID"/>
              <a:t>terbesar terletak di pusat kernel</a:t>
            </a:r>
          </a:p>
          <a:p>
            <a:endParaRPr lang="en-ID"/>
          </a:p>
        </p:txBody>
      </p:sp>
    </p:spTree>
    <p:extLst>
      <p:ext uri="{BB962C8B-B14F-4D97-AF65-F5344CB8AC3E}">
        <p14:creationId xmlns:p14="http://schemas.microsoft.com/office/powerpoint/2010/main" val="1986301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Efek Emboss</a:t>
            </a:r>
            <a:endParaRPr lang="en-ID"/>
          </a:p>
        </p:txBody>
      </p:sp>
      <p:sp>
        <p:nvSpPr>
          <p:cNvPr id="7" name="Content Placeholder 6"/>
          <p:cNvSpPr>
            <a:spLocks noGrp="1"/>
          </p:cNvSpPr>
          <p:nvPr>
            <p:ph idx="1"/>
          </p:nvPr>
        </p:nvSpPr>
        <p:spPr/>
        <p:txBody>
          <a:bodyPr/>
          <a:lstStyle/>
          <a:p>
            <a:r>
              <a:rPr lang="en-ID" smtClean="0"/>
              <a:t>Kernel yang digunakan:</a:t>
            </a:r>
          </a:p>
          <a:p>
            <a:endParaRPr lang="en-ID"/>
          </a:p>
          <a:p>
            <a:endParaRPr lang="en-ID" smtClean="0"/>
          </a:p>
          <a:p>
            <a:endParaRPr lang="en-ID"/>
          </a:p>
          <a:p>
            <a:endParaRPr lang="en-ID" smtClean="0"/>
          </a:p>
          <a:p>
            <a:r>
              <a:rPr lang="en-US"/>
              <a:t>Nilai negatif dan positif yang berpasangan menentukan perubahan kecerahan yang berefek pada  penggambaran garis gelap atau </a:t>
            </a:r>
            <a:r>
              <a:rPr lang="en-US" smtClean="0"/>
              <a:t>terang</a:t>
            </a:r>
          </a:p>
          <a:p>
            <a:r>
              <a:rPr lang="en-US" smtClean="0"/>
              <a:t>Nilai negatif menentukan arah emboss</a:t>
            </a:r>
            <a:endParaRPr lang="en-ID"/>
          </a:p>
        </p:txBody>
      </p:sp>
      <p:pic>
        <p:nvPicPr>
          <p:cNvPr id="8" name="Picture 7"/>
          <p:cNvPicPr>
            <a:picLocks noChangeAspect="1"/>
          </p:cNvPicPr>
          <p:nvPr/>
        </p:nvPicPr>
        <p:blipFill>
          <a:blip r:embed="rId2"/>
          <a:stretch>
            <a:fillRect/>
          </a:stretch>
        </p:blipFill>
        <p:spPr>
          <a:xfrm>
            <a:off x="1991544" y="1916832"/>
            <a:ext cx="2019404" cy="1905098"/>
          </a:xfrm>
          <a:prstGeom prst="rect">
            <a:avLst/>
          </a:prstGeom>
        </p:spPr>
      </p:pic>
      <p:pic>
        <p:nvPicPr>
          <p:cNvPr id="9" name="Picture 8"/>
          <p:cNvPicPr>
            <a:picLocks noChangeAspect="1"/>
          </p:cNvPicPr>
          <p:nvPr/>
        </p:nvPicPr>
        <p:blipFill>
          <a:blip r:embed="rId3"/>
          <a:stretch>
            <a:fillRect/>
          </a:stretch>
        </p:blipFill>
        <p:spPr>
          <a:xfrm>
            <a:off x="6096000" y="1729497"/>
            <a:ext cx="4286470" cy="2279767"/>
          </a:xfrm>
          <a:prstGeom prst="rect">
            <a:avLst/>
          </a:prstGeom>
        </p:spPr>
      </p:pic>
    </p:spTree>
    <p:extLst>
      <p:ext uri="{BB962C8B-B14F-4D97-AF65-F5344CB8AC3E}">
        <p14:creationId xmlns:p14="http://schemas.microsoft.com/office/powerpoint/2010/main" val="3199203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Efek Emboss (Contoh Berbagai Kernel)</a:t>
            </a:r>
            <a:endParaRPr lang="en-ID"/>
          </a:p>
        </p:txBody>
      </p:sp>
      <p:pic>
        <p:nvPicPr>
          <p:cNvPr id="4" name="Content Placeholder 3"/>
          <p:cNvPicPr>
            <a:picLocks noGrp="1" noChangeAspect="1"/>
          </p:cNvPicPr>
          <p:nvPr>
            <p:ph idx="1"/>
          </p:nvPr>
        </p:nvPicPr>
        <p:blipFill>
          <a:blip r:embed="rId2"/>
          <a:stretch>
            <a:fillRect/>
          </a:stretch>
        </p:blipFill>
        <p:spPr>
          <a:xfrm>
            <a:off x="918653" y="1700808"/>
            <a:ext cx="4813547" cy="4597636"/>
          </a:xfrm>
          <a:prstGeom prst="rect">
            <a:avLst/>
          </a:prstGeom>
        </p:spPr>
      </p:pic>
      <p:pic>
        <p:nvPicPr>
          <p:cNvPr id="5" name="Picture 4"/>
          <p:cNvPicPr>
            <a:picLocks noChangeAspect="1"/>
          </p:cNvPicPr>
          <p:nvPr/>
        </p:nvPicPr>
        <p:blipFill>
          <a:blip r:embed="rId3"/>
          <a:stretch>
            <a:fillRect/>
          </a:stretch>
        </p:blipFill>
        <p:spPr>
          <a:xfrm>
            <a:off x="7176120" y="1708372"/>
            <a:ext cx="4248472" cy="4436828"/>
          </a:xfrm>
          <a:prstGeom prst="rect">
            <a:avLst/>
          </a:prstGeom>
        </p:spPr>
      </p:pic>
    </p:spTree>
    <p:extLst>
      <p:ext uri="{BB962C8B-B14F-4D97-AF65-F5344CB8AC3E}">
        <p14:creationId xmlns:p14="http://schemas.microsoft.com/office/powerpoint/2010/main" val="54876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d-ID" dirty="0" smtClean="0"/>
              <a:t>Tujuan Pembelajaran</a:t>
            </a:r>
            <a:endParaRPr lang="id-ID" dirty="0"/>
          </a:p>
        </p:txBody>
      </p:sp>
      <p:sp>
        <p:nvSpPr>
          <p:cNvPr id="7" name="Content Placeholder 6"/>
          <p:cNvSpPr>
            <a:spLocks noGrp="1"/>
          </p:cNvSpPr>
          <p:nvPr>
            <p:ph idx="1"/>
          </p:nvPr>
        </p:nvSpPr>
        <p:spPr/>
        <p:txBody>
          <a:bodyPr/>
          <a:lstStyle/>
          <a:p>
            <a:r>
              <a:rPr lang="id-ID"/>
              <a:t>Mahasiswa mampu menjelaskan operasi ketetanggaan </a:t>
            </a:r>
            <a:r>
              <a:rPr lang="id-ID" smtClean="0"/>
              <a:t>pi</a:t>
            </a:r>
            <a:r>
              <a:rPr lang="en-ID" smtClean="0"/>
              <a:t>ks</a:t>
            </a:r>
            <a:r>
              <a:rPr lang="id-ID" smtClean="0"/>
              <a:t>el </a:t>
            </a:r>
            <a:r>
              <a:rPr lang="id-ID"/>
              <a:t>pada </a:t>
            </a:r>
            <a:r>
              <a:rPr lang="id-ID" smtClean="0"/>
              <a:t>citra</a:t>
            </a:r>
            <a:r>
              <a:rPr lang="en-ID" smtClean="0"/>
              <a:t> sebagai konsep dasar filtering</a:t>
            </a:r>
            <a:r>
              <a:rPr lang="id-ID" smtClean="0"/>
              <a:t>.</a:t>
            </a:r>
            <a:endParaRPr lang="id-ID"/>
          </a:p>
        </p:txBody>
      </p:sp>
    </p:spTree>
    <p:extLst>
      <p:ext uri="{BB962C8B-B14F-4D97-AF65-F5344CB8AC3E}">
        <p14:creationId xmlns:p14="http://schemas.microsoft.com/office/powerpoint/2010/main" val="610800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Efek Emboss</a:t>
            </a:r>
            <a:endParaRPr lang="en-ID"/>
          </a:p>
        </p:txBody>
      </p:sp>
      <p:sp>
        <p:nvSpPr>
          <p:cNvPr id="3" name="Content Placeholder 2"/>
          <p:cNvSpPr>
            <a:spLocks noGrp="1"/>
          </p:cNvSpPr>
          <p:nvPr>
            <p:ph idx="1"/>
          </p:nvPr>
        </p:nvSpPr>
        <p:spPr/>
        <p:txBody>
          <a:bodyPr/>
          <a:lstStyle/>
          <a:p>
            <a:r>
              <a:rPr lang="en-ID"/>
              <a:t>Rahasia pembuatan emboss terletak pada kernel konvolusi dengan sifat seperti berikut (Oliver, dkk., 1993</a:t>
            </a:r>
            <a:r>
              <a:rPr lang="en-ID" smtClean="0"/>
              <a:t>).</a:t>
            </a:r>
            <a:endParaRPr lang="en-ID"/>
          </a:p>
          <a:p>
            <a:pPr lvl="1"/>
            <a:r>
              <a:rPr lang="en-ID" smtClean="0"/>
              <a:t>Tinggi </a:t>
            </a:r>
            <a:r>
              <a:rPr lang="en-ID"/>
              <a:t>dan lebar kernel gasal.</a:t>
            </a:r>
          </a:p>
          <a:p>
            <a:pPr lvl="1"/>
            <a:r>
              <a:rPr lang="en-ID" smtClean="0"/>
              <a:t>Bobot </a:t>
            </a:r>
            <a:r>
              <a:rPr lang="en-ID"/>
              <a:t>dalam kernel bersifat tidak simetris terhadap piksel pusat.</a:t>
            </a:r>
          </a:p>
          <a:p>
            <a:pPr lvl="1"/>
            <a:r>
              <a:rPr lang="en-ID" smtClean="0"/>
              <a:t>Bobot </a:t>
            </a:r>
            <a:r>
              <a:rPr lang="en-ID"/>
              <a:t>pusat kernel bernilai nol.</a:t>
            </a:r>
          </a:p>
          <a:p>
            <a:pPr lvl="1"/>
            <a:r>
              <a:rPr lang="en-ID" smtClean="0"/>
              <a:t>Jumlah </a:t>
            </a:r>
            <a:r>
              <a:rPr lang="en-ID"/>
              <a:t>keseluruhan bobot bernilai nol.</a:t>
            </a:r>
          </a:p>
          <a:p>
            <a:endParaRPr lang="en-ID"/>
          </a:p>
        </p:txBody>
      </p:sp>
    </p:spTree>
    <p:extLst>
      <p:ext uri="{BB962C8B-B14F-4D97-AF65-F5344CB8AC3E}">
        <p14:creationId xmlns:p14="http://schemas.microsoft.com/office/powerpoint/2010/main" val="1565701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Filter Linier vs Filter Non-Linier</a:t>
            </a:r>
            <a:endParaRPr lang="en-ID"/>
          </a:p>
        </p:txBody>
      </p:sp>
      <p:sp>
        <p:nvSpPr>
          <p:cNvPr id="3" name="Content Placeholder 2"/>
          <p:cNvSpPr>
            <a:spLocks noGrp="1"/>
          </p:cNvSpPr>
          <p:nvPr>
            <p:ph idx="1"/>
          </p:nvPr>
        </p:nvSpPr>
        <p:spPr/>
        <p:txBody>
          <a:bodyPr/>
          <a:lstStyle/>
          <a:p>
            <a:r>
              <a:rPr lang="en-ID" smtClean="0"/>
              <a:t>Filter linier menerapkan penapisan (filtering) secara linier pada keseluruhan citra.</a:t>
            </a:r>
          </a:p>
          <a:p>
            <a:r>
              <a:rPr lang="en-ID" smtClean="0"/>
              <a:t>Contoh filter linier: </a:t>
            </a:r>
          </a:p>
          <a:p>
            <a:pPr lvl="1"/>
            <a:r>
              <a:rPr lang="en-ID" smtClean="0"/>
              <a:t>Filter rerata</a:t>
            </a:r>
          </a:p>
          <a:p>
            <a:pPr lvl="1"/>
            <a:r>
              <a:rPr lang="en-ID" smtClean="0"/>
              <a:t>Filter </a:t>
            </a:r>
            <a:r>
              <a:rPr lang="en-ID"/>
              <a:t>Gaussian</a:t>
            </a:r>
          </a:p>
          <a:p>
            <a:pPr lvl="1"/>
            <a:r>
              <a:rPr lang="en-ID"/>
              <a:t>Filter Laplacian (Topi Mexico</a:t>
            </a:r>
            <a:r>
              <a:rPr lang="en-ID" smtClean="0"/>
              <a:t>)</a:t>
            </a:r>
          </a:p>
          <a:p>
            <a:r>
              <a:rPr lang="en-ID"/>
              <a:t>Kelemahan filter linear, terutama ketika dipakai untuk konvolusi citra atau penghilangan derau, yaitu membuat struktur citra yang meliputi titik, tepi, dan garis ikut terkaburkan dan kualitas citra keseluruhan menurun (Burger dan Burge, 2008)</a:t>
            </a:r>
          </a:p>
        </p:txBody>
      </p:sp>
    </p:spTree>
    <p:extLst>
      <p:ext uri="{BB962C8B-B14F-4D97-AF65-F5344CB8AC3E}">
        <p14:creationId xmlns:p14="http://schemas.microsoft.com/office/powerpoint/2010/main" val="2458135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Filter Linier vs Filter Non-Linier</a:t>
            </a:r>
            <a:endParaRPr lang="en-ID"/>
          </a:p>
        </p:txBody>
      </p:sp>
      <p:sp>
        <p:nvSpPr>
          <p:cNvPr id="3" name="Content Placeholder 2"/>
          <p:cNvSpPr>
            <a:spLocks noGrp="1"/>
          </p:cNvSpPr>
          <p:nvPr>
            <p:ph idx="1"/>
          </p:nvPr>
        </p:nvSpPr>
        <p:spPr/>
        <p:txBody>
          <a:bodyPr/>
          <a:lstStyle/>
          <a:p>
            <a:r>
              <a:rPr lang="en-ID" smtClean="0"/>
              <a:t>Filter non-linier menerapkan penapisan (filtering) dengan fungsi non-linier.</a:t>
            </a:r>
          </a:p>
          <a:p>
            <a:r>
              <a:rPr lang="en-ID" smtClean="0"/>
              <a:t>Contoh filter linier: </a:t>
            </a:r>
          </a:p>
          <a:p>
            <a:pPr lvl="1"/>
            <a:r>
              <a:rPr lang="sv-SE"/>
              <a:t>Filter batas</a:t>
            </a:r>
          </a:p>
          <a:p>
            <a:pPr lvl="1"/>
            <a:r>
              <a:rPr lang="sv-SE"/>
              <a:t>Filter rerata</a:t>
            </a:r>
          </a:p>
          <a:p>
            <a:pPr lvl="1"/>
            <a:r>
              <a:rPr lang="sv-SE"/>
              <a:t>Filter </a:t>
            </a:r>
            <a:r>
              <a:rPr lang="sv-SE" smtClean="0"/>
              <a:t>median</a:t>
            </a:r>
            <a:endParaRPr lang="sv-SE"/>
          </a:p>
        </p:txBody>
      </p:sp>
    </p:spTree>
    <p:extLst>
      <p:ext uri="{BB962C8B-B14F-4D97-AF65-F5344CB8AC3E}">
        <p14:creationId xmlns:p14="http://schemas.microsoft.com/office/powerpoint/2010/main" val="1871408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Filter Gaussian</a:t>
            </a:r>
            <a:endParaRPr lang="en-ID"/>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D"/>
                  <a:t>Filter Gaussian tergolong sebagai filter lolos-rendah yang didasarkan pada fungsi Gaussian</a:t>
                </a:r>
                <a:r>
                  <a:rPr lang="en-ID" smtClean="0"/>
                  <a:t>.</a:t>
                </a:r>
              </a:p>
              <a:p>
                <a:endParaRPr lang="en-ID"/>
              </a:p>
              <a:p>
                <a:endParaRPr lang="en-ID" smtClean="0"/>
              </a:p>
              <a:p>
                <a:endParaRPr lang="en-ID"/>
              </a:p>
              <a:p>
                <a:endParaRPr lang="en-ID" smtClean="0"/>
              </a:p>
              <a:p>
                <a:r>
                  <a:rPr lang="en-US"/>
                  <a:t>Dalam hal ini, </a:t>
                </a:r>
                <a14:m>
                  <m:oMath xmlns:m="http://schemas.openxmlformats.org/officeDocument/2006/math">
                    <m:r>
                      <a:rPr lang="en-US" i="1">
                        <a:latin typeface="Cambria Math" panose="02040503050406030204" pitchFamily="18" charset="0"/>
                      </a:rPr>
                      <m:t>𝜎</m:t>
                    </m:r>
                    <m:r>
                      <a:rPr lang="en-US" i="1">
                        <a:latin typeface="Cambria Math" panose="02040503050406030204" pitchFamily="18" charset="0"/>
                      </a:rPr>
                      <m:t> </m:t>
                    </m:r>
                  </m:oMath>
                </a14:m>
                <a:r>
                  <a:rPr lang="en-US"/>
                  <a:t>adalah deviasi standar dan piksel pada pusat (y, x) mendapatkan bobot terbesar berupa 1</a:t>
                </a:r>
                <a:endParaRPr lang="en-ID"/>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4" t="-1230" r="-611"/>
                </a:stretch>
              </a:blipFill>
            </p:spPr>
            <p:txBody>
              <a:bodyPr/>
              <a:lstStyle/>
              <a:p>
                <a:r>
                  <a:rPr lang="en-ID">
                    <a:noFill/>
                  </a:rPr>
                  <a:t> </a:t>
                </a:r>
              </a:p>
            </p:txBody>
          </p:sp>
        </mc:Fallback>
      </mc:AlternateContent>
      <p:pic>
        <p:nvPicPr>
          <p:cNvPr id="4" name="Picture 3"/>
          <p:cNvPicPr>
            <a:picLocks noChangeAspect="1"/>
          </p:cNvPicPr>
          <p:nvPr/>
        </p:nvPicPr>
        <p:blipFill>
          <a:blip r:embed="rId3"/>
          <a:stretch>
            <a:fillRect/>
          </a:stretch>
        </p:blipFill>
        <p:spPr>
          <a:xfrm>
            <a:off x="920019" y="2564904"/>
            <a:ext cx="3545817" cy="1303402"/>
          </a:xfrm>
          <a:prstGeom prst="rect">
            <a:avLst/>
          </a:prstGeom>
          <a:ln>
            <a:solidFill>
              <a:schemeClr val="tx1">
                <a:lumMod val="50000"/>
              </a:schemeClr>
            </a:solidFill>
          </a:ln>
        </p:spPr>
      </p:pic>
    </p:spTree>
    <p:extLst>
      <p:ext uri="{BB962C8B-B14F-4D97-AF65-F5344CB8AC3E}">
        <p14:creationId xmlns:p14="http://schemas.microsoft.com/office/powerpoint/2010/main" val="1070244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Filter Gaussian</a:t>
            </a:r>
            <a:endParaRPr lang="en-ID"/>
          </a:p>
        </p:txBody>
      </p:sp>
      <p:pic>
        <p:nvPicPr>
          <p:cNvPr id="4" name="Content Placeholder 3"/>
          <p:cNvPicPr>
            <a:picLocks noGrp="1" noChangeAspect="1"/>
          </p:cNvPicPr>
          <p:nvPr>
            <p:ph idx="1"/>
          </p:nvPr>
        </p:nvPicPr>
        <p:blipFill>
          <a:blip r:embed="rId2"/>
          <a:stretch>
            <a:fillRect/>
          </a:stretch>
        </p:blipFill>
        <p:spPr>
          <a:xfrm>
            <a:off x="3741833" y="1371600"/>
            <a:ext cx="4708333" cy="4953000"/>
          </a:xfrm>
          <a:prstGeom prst="rect">
            <a:avLst/>
          </a:prstGeom>
        </p:spPr>
      </p:pic>
    </p:spTree>
    <p:extLst>
      <p:ext uri="{BB962C8B-B14F-4D97-AF65-F5344CB8AC3E}">
        <p14:creationId xmlns:p14="http://schemas.microsoft.com/office/powerpoint/2010/main" val="2796752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Kesimpulan</a:t>
            </a:r>
            <a:endParaRPr lang="id-ID" dirty="0"/>
          </a:p>
        </p:txBody>
      </p:sp>
      <p:sp>
        <p:nvSpPr>
          <p:cNvPr id="3" name="Content Placeholder 2"/>
          <p:cNvSpPr>
            <a:spLocks noGrp="1"/>
          </p:cNvSpPr>
          <p:nvPr>
            <p:ph idx="1"/>
          </p:nvPr>
        </p:nvSpPr>
        <p:spPr/>
        <p:txBody>
          <a:bodyPr/>
          <a:lstStyle/>
          <a:p>
            <a:r>
              <a:rPr lang="id-ID" sz="2400" smtClean="0"/>
              <a:t>Operasi Ketetanggaan</a:t>
            </a:r>
            <a:r>
              <a:rPr lang="en-ID" sz="2400" smtClean="0"/>
              <a:t> melibatkan piksel-piksel yang berdekatan pada citra</a:t>
            </a:r>
            <a:endParaRPr lang="id-ID" sz="2400"/>
          </a:p>
          <a:p>
            <a:r>
              <a:rPr lang="id-ID" sz="2400"/>
              <a:t>Aplikasi ketetanggaan </a:t>
            </a:r>
            <a:r>
              <a:rPr lang="en-ID" sz="2400" smtClean="0"/>
              <a:t>piksel sering digunakan untuk memperbaiki kualitas citra, seperti menghilangkan derau (noise).</a:t>
            </a:r>
          </a:p>
          <a:p>
            <a:r>
              <a:rPr lang="en-ID" sz="2400" smtClean="0"/>
              <a:t>Metode penghilangan derau antara lain </a:t>
            </a:r>
            <a:r>
              <a:rPr lang="id-ID" sz="2400" smtClean="0"/>
              <a:t>Filter </a:t>
            </a:r>
            <a:r>
              <a:rPr lang="en-ID" sz="2400" smtClean="0"/>
              <a:t>b</a:t>
            </a:r>
            <a:r>
              <a:rPr lang="id-ID" sz="2400" smtClean="0"/>
              <a:t>atas,</a:t>
            </a:r>
            <a:r>
              <a:rPr lang="en-ID" sz="2400" smtClean="0"/>
              <a:t> filter</a:t>
            </a:r>
            <a:r>
              <a:rPr lang="id-ID" sz="2400" smtClean="0"/>
              <a:t> </a:t>
            </a:r>
            <a:r>
              <a:rPr lang="en-ID" sz="2400" smtClean="0"/>
              <a:t>r</a:t>
            </a:r>
            <a:r>
              <a:rPr lang="id-ID" sz="2400" smtClean="0"/>
              <a:t>erata</a:t>
            </a:r>
            <a:r>
              <a:rPr lang="id-ID" sz="2400"/>
              <a:t>, </a:t>
            </a:r>
            <a:r>
              <a:rPr lang="en-ID" sz="2400" smtClean="0"/>
              <a:t>dan filter </a:t>
            </a:r>
            <a:r>
              <a:rPr lang="id-ID" sz="2400" smtClean="0"/>
              <a:t>Median</a:t>
            </a:r>
            <a:endParaRPr lang="id-ID" sz="2400"/>
          </a:p>
          <a:p>
            <a:r>
              <a:rPr lang="id-ID" sz="2400"/>
              <a:t>Filter Lolos </a:t>
            </a:r>
            <a:r>
              <a:rPr lang="id-ID" sz="2400" smtClean="0"/>
              <a:t>Rendah</a:t>
            </a:r>
            <a:r>
              <a:rPr lang="en-ID" sz="2400"/>
              <a:t> mempunyai sifat dapat meloloskan yang berfrekuensi rendah dan menghilangkan yang berfrekuensi tinggi</a:t>
            </a:r>
            <a:endParaRPr lang="id-ID" sz="2400"/>
          </a:p>
          <a:p>
            <a:r>
              <a:rPr lang="id-ID" sz="2400"/>
              <a:t>Filter Lolos </a:t>
            </a:r>
            <a:r>
              <a:rPr lang="id-ID" sz="2400" smtClean="0"/>
              <a:t>Tinggi</a:t>
            </a:r>
            <a:r>
              <a:rPr lang="en-ID" sz="2400" smtClean="0"/>
              <a:t> memiliki sifat </a:t>
            </a:r>
            <a:r>
              <a:rPr lang="en-ID" sz="2400"/>
              <a:t>dapat meloloskan yang berfrekuensi </a:t>
            </a:r>
            <a:r>
              <a:rPr lang="en-ID" sz="2400" smtClean="0"/>
              <a:t>tinggi </a:t>
            </a:r>
            <a:r>
              <a:rPr lang="en-ID" sz="2400"/>
              <a:t>dan menghilangkan yang berfrekuensi </a:t>
            </a:r>
            <a:r>
              <a:rPr lang="en-ID" sz="2400" smtClean="0"/>
              <a:t>rendah</a:t>
            </a:r>
            <a:endParaRPr lang="id-ID" sz="2400"/>
          </a:p>
          <a:p>
            <a:r>
              <a:rPr lang="id-ID" sz="2400"/>
              <a:t>Filter </a:t>
            </a:r>
            <a:r>
              <a:rPr lang="id-ID" sz="2400" smtClean="0"/>
              <a:t>Gaussian</a:t>
            </a:r>
            <a:r>
              <a:rPr lang="en-ID" sz="2400"/>
              <a:t> </a:t>
            </a:r>
            <a:r>
              <a:rPr lang="en-ID" sz="2400"/>
              <a:t>merupakan </a:t>
            </a:r>
            <a:r>
              <a:rPr lang="en-ID" sz="2400" smtClean="0"/>
              <a:t>salah satu </a:t>
            </a:r>
            <a:r>
              <a:rPr lang="en-ID" sz="2400"/>
              <a:t>filter lolos-rendah yang didasarkan pada fungsi Gaussian</a:t>
            </a:r>
            <a:endParaRPr lang="id-ID" sz="2400"/>
          </a:p>
          <a:p>
            <a:endParaRPr lang="id-ID" sz="2400"/>
          </a:p>
        </p:txBody>
      </p:sp>
    </p:spTree>
    <p:extLst>
      <p:ext uri="{BB962C8B-B14F-4D97-AF65-F5344CB8AC3E}">
        <p14:creationId xmlns:p14="http://schemas.microsoft.com/office/powerpoint/2010/main" val="3097302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Kesimpulan</a:t>
            </a:r>
            <a:endParaRPr lang="id-ID" dirty="0"/>
          </a:p>
        </p:txBody>
      </p:sp>
      <p:sp>
        <p:nvSpPr>
          <p:cNvPr id="4" name="Text Placeholder 3"/>
          <p:cNvSpPr>
            <a:spLocks noGrp="1"/>
          </p:cNvSpPr>
          <p:nvPr>
            <p:ph type="body" idx="1"/>
          </p:nvPr>
        </p:nvSpPr>
        <p:spPr>
          <a:xfrm>
            <a:off x="551384" y="5046857"/>
            <a:ext cx="10363200" cy="953650"/>
          </a:xfrm>
        </p:spPr>
        <p:txBody>
          <a:bodyPr/>
          <a:lstStyle/>
          <a:p>
            <a:pPr algn="ctr"/>
            <a:r>
              <a:rPr lang="id-ID" sz="6000" dirty="0" smtClean="0"/>
              <a:t>SELESAI</a:t>
            </a:r>
            <a:endParaRPr lang="id-ID" sz="6000" dirty="0"/>
          </a:p>
        </p:txBody>
      </p:sp>
      <p:grpSp>
        <p:nvGrpSpPr>
          <p:cNvPr id="9" name="Group 8"/>
          <p:cNvGrpSpPr/>
          <p:nvPr/>
        </p:nvGrpSpPr>
        <p:grpSpPr>
          <a:xfrm>
            <a:off x="3719736" y="1689238"/>
            <a:ext cx="3960440" cy="3241812"/>
            <a:chOff x="3719736" y="1689238"/>
            <a:chExt cx="3960440" cy="324181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736" y="1689238"/>
              <a:ext cx="3960440" cy="32418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3912" y="1916832"/>
              <a:ext cx="720080" cy="720080"/>
            </a:xfrm>
            <a:prstGeom prst="rect">
              <a:avLst/>
            </a:prstGeom>
          </p:spPr>
        </p:pic>
      </p:grpSp>
    </p:spTree>
    <p:extLst>
      <p:ext uri="{BB962C8B-B14F-4D97-AF65-F5344CB8AC3E}">
        <p14:creationId xmlns:p14="http://schemas.microsoft.com/office/powerpoint/2010/main" val="598017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Topik Pembahasan</a:t>
            </a:r>
            <a:endParaRPr lang="id-ID" dirty="0"/>
          </a:p>
        </p:txBody>
      </p:sp>
      <p:sp>
        <p:nvSpPr>
          <p:cNvPr id="3" name="Content Placeholder 2"/>
          <p:cNvSpPr>
            <a:spLocks noGrp="1"/>
          </p:cNvSpPr>
          <p:nvPr>
            <p:ph idx="1"/>
          </p:nvPr>
        </p:nvSpPr>
        <p:spPr/>
        <p:txBody>
          <a:bodyPr/>
          <a:lstStyle/>
          <a:p>
            <a:r>
              <a:rPr lang="es-ES" smtClean="0"/>
              <a:t>Pengertian </a:t>
            </a:r>
            <a:r>
              <a:rPr lang="es-ES"/>
              <a:t>Operasi Ketetanggaan</a:t>
            </a:r>
          </a:p>
          <a:p>
            <a:r>
              <a:rPr lang="es-ES" smtClean="0"/>
              <a:t>Aplikasi </a:t>
            </a:r>
            <a:r>
              <a:rPr lang="es-ES"/>
              <a:t>ketetanggaan pixel (Filter Batas, Rerata, Median)</a:t>
            </a:r>
          </a:p>
          <a:p>
            <a:r>
              <a:rPr lang="es-ES" smtClean="0"/>
              <a:t>Filter </a:t>
            </a:r>
            <a:r>
              <a:rPr lang="es-ES"/>
              <a:t>Lolos Rendah</a:t>
            </a:r>
          </a:p>
          <a:p>
            <a:r>
              <a:rPr lang="es-ES" smtClean="0"/>
              <a:t>Filter </a:t>
            </a:r>
            <a:r>
              <a:rPr lang="es-ES"/>
              <a:t>Lolos Tinggi</a:t>
            </a:r>
          </a:p>
          <a:p>
            <a:r>
              <a:rPr lang="es-ES" smtClean="0"/>
              <a:t>Filter </a:t>
            </a:r>
            <a:r>
              <a:rPr lang="es-ES"/>
              <a:t>Gaussian</a:t>
            </a:r>
          </a:p>
        </p:txBody>
      </p:sp>
    </p:spTree>
    <p:extLst>
      <p:ext uri="{BB962C8B-B14F-4D97-AF65-F5344CB8AC3E}">
        <p14:creationId xmlns:p14="http://schemas.microsoft.com/office/powerpoint/2010/main" val="2862724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Operasi Ketetanggaan Piksel</a:t>
            </a:r>
            <a:endParaRPr lang="en-ID"/>
          </a:p>
        </p:txBody>
      </p:sp>
      <p:sp>
        <p:nvSpPr>
          <p:cNvPr id="3" name="Content Placeholder 2"/>
          <p:cNvSpPr>
            <a:spLocks noGrp="1"/>
          </p:cNvSpPr>
          <p:nvPr>
            <p:ph idx="1"/>
          </p:nvPr>
        </p:nvSpPr>
        <p:spPr/>
        <p:txBody>
          <a:bodyPr/>
          <a:lstStyle/>
          <a:p>
            <a:r>
              <a:rPr lang="en-ID"/>
              <a:t>Operasi ketetanggaan piksel adalah operasi pengolahan citra untuk mendapatkan nilai suatu piksel yang melibatkan nilai piksel-piksel tetangganya. </a:t>
            </a:r>
            <a:endParaRPr lang="en-ID" smtClean="0"/>
          </a:p>
          <a:p>
            <a:r>
              <a:rPr lang="en-ID" smtClean="0"/>
              <a:t>Setiap </a:t>
            </a:r>
            <a:r>
              <a:rPr lang="en-ID"/>
              <a:t>piksel pada </a:t>
            </a:r>
            <a:r>
              <a:rPr lang="en-ID" smtClean="0"/>
              <a:t>citra </a:t>
            </a:r>
            <a:r>
              <a:rPr lang="en-ID"/>
              <a:t>tidak berdiri sendiri, melainkan terkait dengan piksel tetangga, karena merupakan bagian suatu objek tertentu di dalam </a:t>
            </a:r>
            <a:r>
              <a:rPr lang="en-ID" smtClean="0"/>
              <a:t>citra.</a:t>
            </a:r>
          </a:p>
          <a:p>
            <a:r>
              <a:rPr lang="en-ID"/>
              <a:t>Pada pengolahan citra, ketetanggaan piksel banyak dipakai terutama pada analisis bentuk objek. </a:t>
            </a:r>
            <a:endParaRPr lang="en-ID" smtClean="0"/>
          </a:p>
          <a:p>
            <a:r>
              <a:rPr lang="en-ID" smtClean="0"/>
              <a:t>Ketetanggaan </a:t>
            </a:r>
            <a:r>
              <a:rPr lang="en-ID"/>
              <a:t>piksel yang umum dipakai adalah </a:t>
            </a:r>
            <a:r>
              <a:rPr lang="en-ID" b="1"/>
              <a:t>4-ketetanggaan</a:t>
            </a:r>
            <a:r>
              <a:rPr lang="en-ID"/>
              <a:t> dan </a:t>
            </a:r>
            <a:r>
              <a:rPr lang="en-ID" b="1" smtClean="0"/>
              <a:t>8-ketetanggaan</a:t>
            </a:r>
            <a:r>
              <a:rPr lang="en-ID"/>
              <a:t>.</a:t>
            </a:r>
          </a:p>
        </p:txBody>
      </p:sp>
    </p:spTree>
    <p:extLst>
      <p:ext uri="{BB962C8B-B14F-4D97-AF65-F5344CB8AC3E}">
        <p14:creationId xmlns:p14="http://schemas.microsoft.com/office/powerpoint/2010/main" val="1922291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Operasi Ketetanggaan Piksel</a:t>
            </a:r>
            <a:endParaRPr lang="en-ID"/>
          </a:p>
        </p:txBody>
      </p:sp>
      <p:pic>
        <p:nvPicPr>
          <p:cNvPr id="4" name="Content Placeholder 3"/>
          <p:cNvPicPr>
            <a:picLocks noGrp="1" noChangeAspect="1"/>
          </p:cNvPicPr>
          <p:nvPr>
            <p:ph idx="1"/>
          </p:nvPr>
        </p:nvPicPr>
        <p:blipFill>
          <a:blip r:embed="rId2"/>
          <a:stretch>
            <a:fillRect/>
          </a:stretch>
        </p:blipFill>
        <p:spPr>
          <a:xfrm>
            <a:off x="3116112" y="1772816"/>
            <a:ext cx="6467775" cy="3024336"/>
          </a:xfrm>
          <a:prstGeom prst="rect">
            <a:avLst/>
          </a:prstGeom>
        </p:spPr>
      </p:pic>
      <p:sp>
        <p:nvSpPr>
          <p:cNvPr id="5" name="TextBox 4"/>
          <p:cNvSpPr txBox="1"/>
          <p:nvPr/>
        </p:nvSpPr>
        <p:spPr>
          <a:xfrm>
            <a:off x="3575720" y="5013176"/>
            <a:ext cx="1787669" cy="369332"/>
          </a:xfrm>
          <a:prstGeom prst="rect">
            <a:avLst/>
          </a:prstGeom>
          <a:noFill/>
        </p:spPr>
        <p:txBody>
          <a:bodyPr wrap="none" rtlCol="0">
            <a:spAutoFit/>
          </a:bodyPr>
          <a:lstStyle/>
          <a:p>
            <a:r>
              <a:rPr lang="en-ID" smtClean="0"/>
              <a:t>4-ketetanggaan</a:t>
            </a:r>
            <a:endParaRPr lang="en-ID"/>
          </a:p>
        </p:txBody>
      </p:sp>
      <p:sp>
        <p:nvSpPr>
          <p:cNvPr id="6" name="TextBox 5"/>
          <p:cNvSpPr txBox="1"/>
          <p:nvPr/>
        </p:nvSpPr>
        <p:spPr>
          <a:xfrm>
            <a:off x="7176120" y="5013176"/>
            <a:ext cx="1787669" cy="369332"/>
          </a:xfrm>
          <a:prstGeom prst="rect">
            <a:avLst/>
          </a:prstGeom>
          <a:noFill/>
        </p:spPr>
        <p:txBody>
          <a:bodyPr wrap="none" rtlCol="0">
            <a:spAutoFit/>
          </a:bodyPr>
          <a:lstStyle/>
          <a:p>
            <a:r>
              <a:rPr lang="en-ID" smtClean="0"/>
              <a:t>8-ketetanggaan</a:t>
            </a:r>
            <a:endParaRPr lang="en-ID"/>
          </a:p>
        </p:txBody>
      </p:sp>
    </p:spTree>
    <p:extLst>
      <p:ext uri="{BB962C8B-B14F-4D97-AF65-F5344CB8AC3E}">
        <p14:creationId xmlns:p14="http://schemas.microsoft.com/office/powerpoint/2010/main" val="3392776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Operasi Ketetanggaan Piksel</a:t>
            </a:r>
            <a:endParaRPr lang="en-ID"/>
          </a:p>
        </p:txBody>
      </p:sp>
      <p:pic>
        <p:nvPicPr>
          <p:cNvPr id="4" name="Content Placeholder 3"/>
          <p:cNvPicPr>
            <a:picLocks noGrp="1" noChangeAspect="1"/>
          </p:cNvPicPr>
          <p:nvPr>
            <p:ph idx="1"/>
          </p:nvPr>
        </p:nvPicPr>
        <p:blipFill>
          <a:blip r:embed="rId2"/>
          <a:stretch>
            <a:fillRect/>
          </a:stretch>
        </p:blipFill>
        <p:spPr>
          <a:xfrm>
            <a:off x="905454" y="1700808"/>
            <a:ext cx="4157855" cy="1944216"/>
          </a:xfrm>
          <a:prstGeom prst="rect">
            <a:avLst/>
          </a:prstGeom>
        </p:spPr>
      </p:pic>
      <p:sp>
        <p:nvSpPr>
          <p:cNvPr id="5" name="TextBox 4"/>
          <p:cNvSpPr txBox="1"/>
          <p:nvPr/>
        </p:nvSpPr>
        <p:spPr>
          <a:xfrm>
            <a:off x="767408" y="3710808"/>
            <a:ext cx="1787669" cy="369332"/>
          </a:xfrm>
          <a:prstGeom prst="rect">
            <a:avLst/>
          </a:prstGeom>
          <a:noFill/>
        </p:spPr>
        <p:txBody>
          <a:bodyPr wrap="none" rtlCol="0">
            <a:spAutoFit/>
          </a:bodyPr>
          <a:lstStyle/>
          <a:p>
            <a:r>
              <a:rPr lang="en-ID" smtClean="0"/>
              <a:t>4-ketetanggaan</a:t>
            </a:r>
            <a:endParaRPr lang="en-ID"/>
          </a:p>
        </p:txBody>
      </p:sp>
      <p:sp>
        <p:nvSpPr>
          <p:cNvPr id="6" name="TextBox 5"/>
          <p:cNvSpPr txBox="1"/>
          <p:nvPr/>
        </p:nvSpPr>
        <p:spPr>
          <a:xfrm>
            <a:off x="3275640" y="3710808"/>
            <a:ext cx="1787669" cy="369332"/>
          </a:xfrm>
          <a:prstGeom prst="rect">
            <a:avLst/>
          </a:prstGeom>
          <a:noFill/>
        </p:spPr>
        <p:txBody>
          <a:bodyPr wrap="none" rtlCol="0">
            <a:spAutoFit/>
          </a:bodyPr>
          <a:lstStyle/>
          <a:p>
            <a:r>
              <a:rPr lang="en-ID" smtClean="0"/>
              <a:t>8-ketetanggaan</a:t>
            </a:r>
            <a:endParaRPr lang="en-ID"/>
          </a:p>
        </p:txBody>
      </p:sp>
      <p:sp>
        <p:nvSpPr>
          <p:cNvPr id="3" name="TextBox 2"/>
          <p:cNvSpPr txBox="1"/>
          <p:nvPr/>
        </p:nvSpPr>
        <p:spPr>
          <a:xfrm>
            <a:off x="6023992" y="1772816"/>
            <a:ext cx="2095445" cy="369332"/>
          </a:xfrm>
          <a:prstGeom prst="rect">
            <a:avLst/>
          </a:prstGeom>
          <a:noFill/>
        </p:spPr>
        <p:txBody>
          <a:bodyPr wrap="none" rtlCol="0">
            <a:spAutoFit/>
          </a:bodyPr>
          <a:lstStyle/>
          <a:p>
            <a:r>
              <a:rPr lang="en-ID" smtClean="0"/>
              <a:t>Jika P(b, k), maka:</a:t>
            </a:r>
            <a:endParaRPr lang="en-ID"/>
          </a:p>
        </p:txBody>
      </p:sp>
      <p:pic>
        <p:nvPicPr>
          <p:cNvPr id="7" name="Picture 6"/>
          <p:cNvPicPr>
            <a:picLocks noChangeAspect="1"/>
          </p:cNvPicPr>
          <p:nvPr/>
        </p:nvPicPr>
        <p:blipFill>
          <a:blip r:embed="rId3"/>
          <a:stretch>
            <a:fillRect/>
          </a:stretch>
        </p:blipFill>
        <p:spPr>
          <a:xfrm>
            <a:off x="6023992" y="2276872"/>
            <a:ext cx="5919580" cy="3312368"/>
          </a:xfrm>
          <a:prstGeom prst="rect">
            <a:avLst/>
          </a:prstGeom>
        </p:spPr>
      </p:pic>
    </p:spTree>
    <p:extLst>
      <p:ext uri="{BB962C8B-B14F-4D97-AF65-F5344CB8AC3E}">
        <p14:creationId xmlns:p14="http://schemas.microsoft.com/office/powerpoint/2010/main" val="702035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Penerapan Ketetanggaan untuk Filter</a:t>
            </a:r>
            <a:endParaRPr lang="en-ID"/>
          </a:p>
        </p:txBody>
      </p:sp>
      <p:sp>
        <p:nvSpPr>
          <p:cNvPr id="3" name="Content Placeholder 2"/>
          <p:cNvSpPr>
            <a:spLocks noGrp="1"/>
          </p:cNvSpPr>
          <p:nvPr>
            <p:ph idx="1"/>
          </p:nvPr>
        </p:nvSpPr>
        <p:spPr/>
        <p:txBody>
          <a:bodyPr/>
          <a:lstStyle/>
          <a:p>
            <a:r>
              <a:rPr lang="en-ID" smtClean="0"/>
              <a:t>Filter Batas (Filter Max-Min)</a:t>
            </a:r>
          </a:p>
          <a:p>
            <a:r>
              <a:rPr lang="en-ID" smtClean="0"/>
              <a:t>Filter Rerata (Mean)</a:t>
            </a:r>
          </a:p>
          <a:p>
            <a:r>
              <a:rPr lang="en-ID" smtClean="0"/>
              <a:t>Filter Median</a:t>
            </a:r>
            <a:endParaRPr lang="en-ID"/>
          </a:p>
        </p:txBody>
      </p:sp>
    </p:spTree>
    <p:extLst>
      <p:ext uri="{BB962C8B-B14F-4D97-AF65-F5344CB8AC3E}">
        <p14:creationId xmlns:p14="http://schemas.microsoft.com/office/powerpoint/2010/main" val="3791340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Filter Batas (Max-Min)</a:t>
            </a:r>
            <a:endParaRPr lang="en-ID"/>
          </a:p>
        </p:txBody>
      </p:sp>
      <p:sp>
        <p:nvSpPr>
          <p:cNvPr id="3" name="Content Placeholder 2"/>
          <p:cNvSpPr>
            <a:spLocks noGrp="1"/>
          </p:cNvSpPr>
          <p:nvPr>
            <p:ph idx="1"/>
          </p:nvPr>
        </p:nvSpPr>
        <p:spPr>
          <a:xfrm>
            <a:off x="609600" y="1371600"/>
            <a:ext cx="5054352" cy="4953000"/>
          </a:xfrm>
        </p:spPr>
        <p:txBody>
          <a:bodyPr/>
          <a:lstStyle/>
          <a:p>
            <a:r>
              <a:rPr lang="en-ID" sz="2400"/>
              <a:t>Filter batas adalah filter yang dikemukakan dalam Davies (1990). </a:t>
            </a:r>
            <a:endParaRPr lang="en-ID" sz="2400" smtClean="0"/>
          </a:p>
          <a:p>
            <a:r>
              <a:rPr lang="en-ID" sz="2400" smtClean="0"/>
              <a:t>Idenya </a:t>
            </a:r>
            <a:r>
              <a:rPr lang="en-ID" sz="2400"/>
              <a:t>adalah mencegah piksel yang intensitasnya di luar intensitas piksel-piksel </a:t>
            </a:r>
            <a:r>
              <a:rPr lang="en-ID" sz="2400" smtClean="0"/>
              <a:t>tetangga.</a:t>
            </a:r>
            <a:endParaRPr lang="en-ID" sz="2400"/>
          </a:p>
        </p:txBody>
      </p:sp>
      <p:pic>
        <p:nvPicPr>
          <p:cNvPr id="4" name="Picture 3"/>
          <p:cNvPicPr>
            <a:picLocks noChangeAspect="1"/>
          </p:cNvPicPr>
          <p:nvPr/>
        </p:nvPicPr>
        <p:blipFill>
          <a:blip r:embed="rId2"/>
          <a:stretch>
            <a:fillRect/>
          </a:stretch>
        </p:blipFill>
        <p:spPr>
          <a:xfrm>
            <a:off x="5879976" y="1484784"/>
            <a:ext cx="5702424" cy="5256068"/>
          </a:xfrm>
          <a:prstGeom prst="rect">
            <a:avLst/>
          </a:prstGeom>
        </p:spPr>
      </p:pic>
    </p:spTree>
    <p:extLst>
      <p:ext uri="{BB962C8B-B14F-4D97-AF65-F5344CB8AC3E}">
        <p14:creationId xmlns:p14="http://schemas.microsoft.com/office/powerpoint/2010/main" val="1049422408"/>
      </p:ext>
    </p:extLst>
  </p:cSld>
  <p:clrMapOvr>
    <a:masterClrMapping/>
  </p:clrMapOvr>
</p:sld>
</file>

<file path=ppt/theme/theme1.xml><?xml version="1.0" encoding="utf-8"?>
<a:theme xmlns:a="http://schemas.openxmlformats.org/drawingml/2006/main" name="powerpoint-template-apr7">
  <a:themeElements>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Office Theme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powerpoint-template-apr7</Template>
  <TotalTime>7768</TotalTime>
  <Words>964</Words>
  <Application>Microsoft Office PowerPoint</Application>
  <PresentationFormat>Widescreen</PresentationFormat>
  <Paragraphs>128</Paragraphs>
  <Slides>36</Slides>
  <Notes>0</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48" baseType="lpstr">
      <vt:lpstr>ＭＳ Ｐゴシック</vt:lpstr>
      <vt:lpstr>Arial</vt:lpstr>
      <vt:lpstr>Bebas Neue</vt:lpstr>
      <vt:lpstr>Calibri</vt:lpstr>
      <vt:lpstr>Calibri Light</vt:lpstr>
      <vt:lpstr>Cambria Math</vt:lpstr>
      <vt:lpstr>Lato</vt:lpstr>
      <vt:lpstr>Verdana</vt:lpstr>
      <vt:lpstr>Wingdings</vt:lpstr>
      <vt:lpstr>powerpoint-template-apr7</vt:lpstr>
      <vt:lpstr>3_Custom Design</vt:lpstr>
      <vt:lpstr>Image</vt:lpstr>
      <vt:lpstr>FAKULTAS TEKNOLOGI INFORMASI</vt:lpstr>
      <vt:lpstr>Operasi KETETANGGAAN Piksel</vt:lpstr>
      <vt:lpstr>Tujuan Pembelajaran</vt:lpstr>
      <vt:lpstr>Topik Pembahasan</vt:lpstr>
      <vt:lpstr>Operasi Ketetanggaan Piksel</vt:lpstr>
      <vt:lpstr>Operasi Ketetanggaan Piksel</vt:lpstr>
      <vt:lpstr>Operasi Ketetanggaan Piksel</vt:lpstr>
      <vt:lpstr>Penerapan Ketetanggaan untuk Filter</vt:lpstr>
      <vt:lpstr>Filter Batas (Max-Min)</vt:lpstr>
      <vt:lpstr>Filter Batas (Max-Min)</vt:lpstr>
      <vt:lpstr>Filter Batas (Max-Min)</vt:lpstr>
      <vt:lpstr>Filter Rerata (Mean)</vt:lpstr>
      <vt:lpstr>Filter Rerata (Mean)</vt:lpstr>
      <vt:lpstr>Filter Rerata (Mean) – Contoh</vt:lpstr>
      <vt:lpstr>Filter Median</vt:lpstr>
      <vt:lpstr>Filter Median – Contoh</vt:lpstr>
      <vt:lpstr>Filter Lolos Rendah (Low-pass Filter)</vt:lpstr>
      <vt:lpstr>Contoh Kernel Filter Lolos-rendah</vt:lpstr>
      <vt:lpstr>Contoh Penerapan Filter Lolos-rendah</vt:lpstr>
      <vt:lpstr>Filter Lolos-rendah</vt:lpstr>
      <vt:lpstr>Filter Lolos-Tinggi (High-pass Filter)</vt:lpstr>
      <vt:lpstr>Sifat Filter Lolos-tinggi</vt:lpstr>
      <vt:lpstr>Contoh Hasil Filter Lolos-Tinggi</vt:lpstr>
      <vt:lpstr>Filter Lolos-tinggi</vt:lpstr>
      <vt:lpstr>Filter High-Boost</vt:lpstr>
      <vt:lpstr>Contoh Filter High-Boost</vt:lpstr>
      <vt:lpstr>Filter High-Boost</vt:lpstr>
      <vt:lpstr>Efek Emboss</vt:lpstr>
      <vt:lpstr>Efek Emboss (Contoh Berbagai Kernel)</vt:lpstr>
      <vt:lpstr>Efek Emboss</vt:lpstr>
      <vt:lpstr>Filter Linier vs Filter Non-Linier</vt:lpstr>
      <vt:lpstr>Filter Linier vs Filter Non-Linier</vt:lpstr>
      <vt:lpstr>Filter Gaussian</vt:lpstr>
      <vt:lpstr>Filter Gaussian</vt:lpstr>
      <vt:lpstr>Kesimpulan</vt:lpstr>
      <vt:lpstr>Kesimpulan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Achmad Solichin</cp:lastModifiedBy>
  <cp:revision>441</cp:revision>
  <dcterms:created xsi:type="dcterms:W3CDTF">2011-05-21T14:11:58Z</dcterms:created>
  <dcterms:modified xsi:type="dcterms:W3CDTF">2019-03-04T23:26:57Z</dcterms:modified>
</cp:coreProperties>
</file>